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281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47FB-9232-4C50-B6AE-22EDF07EC7DA}" type="datetimeFigureOut">
              <a:rPr lang="ko-KR" altLang="en-US" smtClean="0"/>
              <a:t>2020-09-25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4D6C-2E5A-4872-A213-8016599AF6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894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47FB-9232-4C50-B6AE-22EDF07EC7DA}" type="datetimeFigureOut">
              <a:rPr lang="ko-KR" altLang="en-US" smtClean="0"/>
              <a:t>2020-09-25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4D6C-2E5A-4872-A213-8016599AF6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128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47FB-9232-4C50-B6AE-22EDF07EC7DA}" type="datetimeFigureOut">
              <a:rPr lang="ko-KR" altLang="en-US" smtClean="0"/>
              <a:t>2020-09-25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4D6C-2E5A-4872-A213-8016599AF6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330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47FB-9232-4C50-B6AE-22EDF07EC7DA}" type="datetimeFigureOut">
              <a:rPr lang="ko-KR" altLang="en-US" smtClean="0"/>
              <a:t>2020-09-25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4D6C-2E5A-4872-A213-8016599AF6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6182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47FB-9232-4C50-B6AE-22EDF07EC7DA}" type="datetimeFigureOut">
              <a:rPr lang="ko-KR" altLang="en-US" smtClean="0"/>
              <a:t>2020-09-25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4D6C-2E5A-4872-A213-8016599AF6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555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47FB-9232-4C50-B6AE-22EDF07EC7DA}" type="datetimeFigureOut">
              <a:rPr lang="ko-KR" altLang="en-US" smtClean="0"/>
              <a:t>2020-09-25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4D6C-2E5A-4872-A213-8016599AF6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8254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47FB-9232-4C50-B6AE-22EDF07EC7DA}" type="datetimeFigureOut">
              <a:rPr lang="ko-KR" altLang="en-US" smtClean="0"/>
              <a:t>2020-09-25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4D6C-2E5A-4872-A213-8016599AF6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923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47FB-9232-4C50-B6AE-22EDF07EC7DA}" type="datetimeFigureOut">
              <a:rPr lang="ko-KR" altLang="en-US" smtClean="0"/>
              <a:t>2020-09-25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4D6C-2E5A-4872-A213-8016599AF6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159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47FB-9232-4C50-B6AE-22EDF07EC7DA}" type="datetimeFigureOut">
              <a:rPr lang="ko-KR" altLang="en-US" smtClean="0"/>
              <a:t>2020-09-25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4D6C-2E5A-4872-A213-8016599AF6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622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47FB-9232-4C50-B6AE-22EDF07EC7DA}" type="datetimeFigureOut">
              <a:rPr lang="ko-KR" altLang="en-US" smtClean="0"/>
              <a:t>2020-09-25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4D6C-2E5A-4872-A213-8016599AF6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504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47FB-9232-4C50-B6AE-22EDF07EC7DA}" type="datetimeFigureOut">
              <a:rPr lang="ko-KR" altLang="en-US" smtClean="0"/>
              <a:t>2020-09-25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4D6C-2E5A-4872-A213-8016599AF6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5419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D47FB-9232-4C50-B6AE-22EDF07EC7DA}" type="datetimeFigureOut">
              <a:rPr lang="ko-KR" altLang="en-US" smtClean="0"/>
              <a:t>2020-09-25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24D6C-2E5A-4872-A213-8016599AF6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307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2">
            <a:extLst>
              <a:ext uri="{FF2B5EF4-FFF2-40B4-BE49-F238E27FC236}">
                <a16:creationId xmlns:a16="http://schemas.microsoft.com/office/drawing/2014/main" id="{EFBFE291-DC58-4564-9AE1-77AAD494A7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903683"/>
              </p:ext>
            </p:extLst>
          </p:nvPr>
        </p:nvGraphicFramePr>
        <p:xfrm>
          <a:off x="504447" y="1680504"/>
          <a:ext cx="5849106" cy="5124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079">
                  <a:extLst>
                    <a:ext uri="{9D8B030D-6E8A-4147-A177-3AD203B41FA5}">
                      <a16:colId xmlns:a16="http://schemas.microsoft.com/office/drawing/2014/main" val="1493539757"/>
                    </a:ext>
                  </a:extLst>
                </a:gridCol>
                <a:gridCol w="835838">
                  <a:extLst>
                    <a:ext uri="{9D8B030D-6E8A-4147-A177-3AD203B41FA5}">
                      <a16:colId xmlns:a16="http://schemas.microsoft.com/office/drawing/2014/main" val="748951472"/>
                    </a:ext>
                  </a:extLst>
                </a:gridCol>
                <a:gridCol w="835838">
                  <a:extLst>
                    <a:ext uri="{9D8B030D-6E8A-4147-A177-3AD203B41FA5}">
                      <a16:colId xmlns:a16="http://schemas.microsoft.com/office/drawing/2014/main" val="1228499077"/>
                    </a:ext>
                  </a:extLst>
                </a:gridCol>
                <a:gridCol w="837906">
                  <a:extLst>
                    <a:ext uri="{9D8B030D-6E8A-4147-A177-3AD203B41FA5}">
                      <a16:colId xmlns:a16="http://schemas.microsoft.com/office/drawing/2014/main" val="3199709102"/>
                    </a:ext>
                  </a:extLst>
                </a:gridCol>
                <a:gridCol w="846280">
                  <a:extLst>
                    <a:ext uri="{9D8B030D-6E8A-4147-A177-3AD203B41FA5}">
                      <a16:colId xmlns:a16="http://schemas.microsoft.com/office/drawing/2014/main" val="3856923619"/>
                    </a:ext>
                  </a:extLst>
                </a:gridCol>
                <a:gridCol w="823327">
                  <a:extLst>
                    <a:ext uri="{9D8B030D-6E8A-4147-A177-3AD203B41FA5}">
                      <a16:colId xmlns:a16="http://schemas.microsoft.com/office/drawing/2014/main" val="4294339179"/>
                    </a:ext>
                  </a:extLst>
                </a:gridCol>
                <a:gridCol w="835838">
                  <a:extLst>
                    <a:ext uri="{9D8B030D-6E8A-4147-A177-3AD203B41FA5}">
                      <a16:colId xmlns:a16="http://schemas.microsoft.com/office/drawing/2014/main" val="3523240118"/>
                    </a:ext>
                  </a:extLst>
                </a:gridCol>
              </a:tblGrid>
              <a:tr h="39748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SUN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MON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TUE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WED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THU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FRI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SAT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578639"/>
                  </a:ext>
                </a:extLst>
              </a:tr>
              <a:tr h="682393"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rgbClr val="FF000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</a:t>
                      </a:r>
                    </a:p>
                    <a:p>
                      <a:pPr algn="ctr" latinLnBrk="1"/>
                      <a:r>
                        <a:rPr lang="ko-KR" altLang="en-US" sz="1200" b="1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추석연휴</a:t>
                      </a:r>
                      <a:endParaRPr lang="en-US" altLang="ko-KR" sz="1200" b="1" dirty="0">
                        <a:solidFill>
                          <a:srgbClr val="FF000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200" b="1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휴진</a:t>
                      </a:r>
                      <a:endParaRPr lang="en-US" altLang="ko-KR" sz="1200" b="1" dirty="0">
                        <a:solidFill>
                          <a:srgbClr val="FF000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2</a:t>
                      </a:r>
                    </a:p>
                    <a:p>
                      <a:pPr algn="ctr" latinLnBrk="1"/>
                      <a:r>
                        <a:rPr lang="ko-KR" altLang="en-US" sz="1200" b="1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추석연휴</a:t>
                      </a:r>
                      <a:endParaRPr lang="en-US" altLang="ko-KR" sz="1200" b="1" dirty="0">
                        <a:solidFill>
                          <a:srgbClr val="FF000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200" b="1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휴진</a:t>
                      </a: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3</a:t>
                      </a:r>
                    </a:p>
                    <a:p>
                      <a:pPr algn="ctr" latinLnBrk="1"/>
                      <a:r>
                        <a:rPr lang="ko-KR" altLang="en-US" sz="1200" b="1" dirty="0">
                          <a:solidFill>
                            <a:srgbClr val="0070C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개천절</a:t>
                      </a:r>
                      <a:endParaRPr lang="en-US" altLang="ko-KR" sz="1200" b="1" dirty="0">
                        <a:solidFill>
                          <a:srgbClr val="0070C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200" b="1" dirty="0">
                          <a:solidFill>
                            <a:srgbClr val="0070C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단축진료</a:t>
                      </a: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833351"/>
                  </a:ext>
                </a:extLst>
              </a:tr>
              <a:tr h="63459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4</a:t>
                      </a:r>
                      <a:endParaRPr lang="ko-KR" altLang="en-US" sz="1400" b="1" dirty="0">
                        <a:solidFill>
                          <a:srgbClr val="FF000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5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6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휴진</a:t>
                      </a: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8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rgbClr val="0070C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9</a:t>
                      </a:r>
                    </a:p>
                    <a:p>
                      <a:pPr algn="ctr" latinLnBrk="1"/>
                      <a:r>
                        <a:rPr lang="ko-KR" altLang="en-US" sz="1200" b="1" dirty="0">
                          <a:solidFill>
                            <a:srgbClr val="0070C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한글날</a:t>
                      </a:r>
                      <a:endParaRPr lang="en-US" altLang="ko-KR" sz="1200" b="1" dirty="0">
                        <a:solidFill>
                          <a:srgbClr val="0070C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200" b="1" dirty="0">
                          <a:solidFill>
                            <a:srgbClr val="0070C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단축진료</a:t>
                      </a:r>
                      <a:endParaRPr lang="en-US" altLang="ko-KR" sz="1200" b="1" dirty="0">
                        <a:solidFill>
                          <a:srgbClr val="0070C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10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263461"/>
                  </a:ext>
                </a:extLst>
              </a:tr>
              <a:tr h="72791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11</a:t>
                      </a:r>
                      <a:endParaRPr lang="ko-KR" altLang="en-US" sz="1400" b="1" dirty="0">
                        <a:solidFill>
                          <a:srgbClr val="FF000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12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13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휴진</a:t>
                      </a: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15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16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17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0904977"/>
                  </a:ext>
                </a:extLst>
              </a:tr>
              <a:tr h="72791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18</a:t>
                      </a:r>
                      <a:endParaRPr lang="ko-KR" altLang="en-US" sz="1400" b="1" dirty="0">
                        <a:solidFill>
                          <a:srgbClr val="FF000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19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20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휴진</a:t>
                      </a: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22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23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24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7616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25</a:t>
                      </a:r>
                      <a:endParaRPr lang="ko-KR" altLang="en-US" sz="1400" b="1" dirty="0">
                        <a:solidFill>
                          <a:srgbClr val="FF000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26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27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휴진</a:t>
                      </a: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29</a:t>
                      </a: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30</a:t>
                      </a:r>
                    </a:p>
                    <a:p>
                      <a:pPr algn="ctr" latinLnBrk="1"/>
                      <a:endParaRPr lang="en-US" altLang="ko-KR" sz="12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31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4060137"/>
                  </a:ext>
                </a:extLst>
              </a:tr>
              <a:tr h="397489">
                <a:tc gridSpan="7"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★ </a:t>
                      </a:r>
                      <a:r>
                        <a:rPr lang="en-US" altLang="ko-KR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10</a:t>
                      </a:r>
                      <a:r>
                        <a:rPr lang="ko-KR" altLang="en-US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월 </a:t>
                      </a:r>
                      <a:r>
                        <a:rPr lang="en-US" altLang="ko-KR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</a:t>
                      </a:r>
                      <a:r>
                        <a:rPr lang="ko-KR" altLang="en-US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일</a:t>
                      </a:r>
                      <a:r>
                        <a:rPr lang="en-US" altLang="ko-KR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~2</a:t>
                      </a:r>
                      <a:r>
                        <a:rPr lang="ko-KR" altLang="en-US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일 </a:t>
                      </a:r>
                      <a:r>
                        <a:rPr lang="en-US" altLang="ko-KR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&gt; </a:t>
                      </a:r>
                      <a:r>
                        <a:rPr lang="ko-KR" altLang="en-US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추석연휴 휴진</a:t>
                      </a:r>
                      <a:endParaRPr lang="en-US" altLang="ko-KR" sz="2000" b="1" dirty="0">
                        <a:solidFill>
                          <a:schemeClr val="bg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★ </a:t>
                      </a:r>
                      <a:r>
                        <a:rPr lang="en-US" altLang="ko-KR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10</a:t>
                      </a:r>
                      <a:r>
                        <a:rPr lang="ko-KR" altLang="en-US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월 </a:t>
                      </a:r>
                      <a:r>
                        <a:rPr lang="en-US" altLang="ko-KR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3</a:t>
                      </a:r>
                      <a:r>
                        <a:rPr lang="ko-KR" altLang="en-US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일 </a:t>
                      </a:r>
                      <a:r>
                        <a:rPr lang="en-US" altLang="ko-KR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&gt; </a:t>
                      </a:r>
                      <a:r>
                        <a:rPr lang="ko-KR" altLang="en-US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개천절 단축진료</a:t>
                      </a:r>
                      <a:r>
                        <a:rPr lang="en-US" altLang="ko-KR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(09:30~12:00) / </a:t>
                      </a:r>
                      <a:r>
                        <a:rPr lang="ko-KR" altLang="en-US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오후진료</a:t>
                      </a:r>
                      <a:r>
                        <a:rPr lang="en-US" altLang="ko-KR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X</a:t>
                      </a:r>
                    </a:p>
                    <a:p>
                      <a:pPr algn="ctr" latinLnBrk="1"/>
                      <a:r>
                        <a:rPr lang="ko-KR" altLang="en-US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★ </a:t>
                      </a:r>
                      <a:r>
                        <a:rPr lang="en-US" altLang="ko-KR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10</a:t>
                      </a:r>
                      <a:r>
                        <a:rPr lang="ko-KR" altLang="en-US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월 </a:t>
                      </a:r>
                      <a:r>
                        <a:rPr lang="en-US" altLang="ko-KR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9</a:t>
                      </a:r>
                      <a:r>
                        <a:rPr lang="ko-KR" altLang="en-US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일 </a:t>
                      </a:r>
                      <a:r>
                        <a:rPr lang="en-US" altLang="ko-KR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&gt; </a:t>
                      </a:r>
                      <a:r>
                        <a:rPr lang="ko-KR" altLang="en-US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한글날 단축진료</a:t>
                      </a:r>
                      <a:r>
                        <a:rPr lang="en-US" altLang="ko-KR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(09:30~13:30) / </a:t>
                      </a:r>
                      <a:r>
                        <a:rPr lang="ko-KR" altLang="en-US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점심시간</a:t>
                      </a:r>
                      <a:r>
                        <a:rPr lang="en-US" altLang="ko-KR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X</a:t>
                      </a: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rgbClr val="FF000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en-US" altLang="ko-KR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6175756"/>
                  </a:ext>
                </a:extLst>
              </a:tr>
            </a:tbl>
          </a:graphicData>
        </a:graphic>
      </p:graphicFrame>
      <p:sp>
        <p:nvSpPr>
          <p:cNvPr id="7" name="직사각형 6">
            <a:extLst>
              <a:ext uri="{FF2B5EF4-FFF2-40B4-BE49-F238E27FC236}">
                <a16:creationId xmlns:a16="http://schemas.microsoft.com/office/drawing/2014/main" id="{05F9FE54-746C-47B2-AC82-422A3D92E854}"/>
              </a:ext>
            </a:extLst>
          </p:cNvPr>
          <p:cNvSpPr/>
          <p:nvPr/>
        </p:nvSpPr>
        <p:spPr>
          <a:xfrm>
            <a:off x="504446" y="858937"/>
            <a:ext cx="5849107" cy="461067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함소아체 Bold" panose="02020603020101020101" pitchFamily="18" charset="-127"/>
                <a:ea typeface="함소아체 Bold" panose="02020603020101020101" pitchFamily="18" charset="-127"/>
              </a:rPr>
              <a:t>♥ 서대문 함소아 </a:t>
            </a:r>
            <a:r>
              <a:rPr lang="en-US" altLang="ko-KR" sz="2400" b="1" dirty="0">
                <a:solidFill>
                  <a:srgbClr val="FF0000"/>
                </a:solidFill>
                <a:latin typeface="함소아체 Bold" panose="02020603020101020101" pitchFamily="18" charset="-127"/>
                <a:ea typeface="함소아체 Bold" panose="02020603020101020101" pitchFamily="18" charset="-127"/>
              </a:rPr>
              <a:t>10</a:t>
            </a:r>
            <a:r>
              <a:rPr lang="ko-KR" altLang="en-US" sz="2400" b="1" dirty="0">
                <a:solidFill>
                  <a:srgbClr val="FF0000"/>
                </a:solidFill>
                <a:latin typeface="함소아체 Bold" panose="02020603020101020101" pitchFamily="18" charset="-127"/>
                <a:ea typeface="함소아체 Bold" panose="02020603020101020101" pitchFamily="18" charset="-127"/>
              </a:rPr>
              <a:t>월</a:t>
            </a:r>
            <a:r>
              <a:rPr lang="ko-KR" altLang="en-US" sz="2400" dirty="0">
                <a:solidFill>
                  <a:schemeClr val="bg1"/>
                </a:solidFill>
                <a:latin typeface="함소아체 Bold" panose="02020603020101020101" pitchFamily="18" charset="-127"/>
                <a:ea typeface="함소아체 Bold" panose="02020603020101020101" pitchFamily="18" charset="-127"/>
              </a:rPr>
              <a:t> 일정 ♥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4F37D307-394D-4E9A-BC49-9A61C931E5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47" y="7207664"/>
            <a:ext cx="2926080" cy="41253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F49E3F9-6785-46B5-B90F-F96A3F8406C6}"/>
              </a:ext>
            </a:extLst>
          </p:cNvPr>
          <p:cNvSpPr txBox="1"/>
          <p:nvPr/>
        </p:nvSpPr>
        <p:spPr>
          <a:xfrm>
            <a:off x="3370489" y="7464508"/>
            <a:ext cx="3219151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dirty="0">
                <a:solidFill>
                  <a:srgbClr val="FF0000"/>
                </a:solidFill>
                <a:latin typeface="함소아체 Bold" panose="02020603020101020101" pitchFamily="18" charset="-127"/>
                <a:ea typeface="함소아체 Bold" panose="02020603020101020101" pitchFamily="18" charset="-127"/>
              </a:rPr>
              <a:t>☆함소아 브랜드 세일 </a:t>
            </a:r>
            <a:r>
              <a:rPr lang="en-US" altLang="ko-KR" sz="2800" dirty="0">
                <a:solidFill>
                  <a:srgbClr val="FF0000"/>
                </a:solidFill>
                <a:latin typeface="함소아체 Bold" panose="02020603020101020101" pitchFamily="18" charset="-127"/>
                <a:ea typeface="함소아체 Bold" panose="02020603020101020101" pitchFamily="18" charset="-127"/>
              </a:rPr>
              <a:t>!!!</a:t>
            </a:r>
          </a:p>
          <a:p>
            <a:pPr algn="ctr"/>
            <a:r>
              <a:rPr lang="ko-KR" altLang="en-US" dirty="0">
                <a:solidFill>
                  <a:schemeClr val="accent1"/>
                </a:solidFill>
                <a:latin typeface="함소아체 Bold" panose="02020603020101020101" pitchFamily="18" charset="-127"/>
                <a:ea typeface="함소아체 Bold" panose="02020603020101020101" pitchFamily="18" charset="-127"/>
              </a:rPr>
              <a:t>기간</a:t>
            </a:r>
            <a:r>
              <a:rPr lang="en-US" altLang="ko-KR" dirty="0">
                <a:solidFill>
                  <a:schemeClr val="accent1"/>
                </a:solidFill>
                <a:latin typeface="함소아체 Bold" panose="02020603020101020101" pitchFamily="18" charset="-127"/>
                <a:ea typeface="함소아체 Bold" panose="02020603020101020101" pitchFamily="18" charset="-127"/>
              </a:rPr>
              <a:t>: 20.09.18~10.31</a:t>
            </a:r>
          </a:p>
          <a:p>
            <a:pPr algn="ctr"/>
            <a:endParaRPr lang="en-US" altLang="ko-KR" dirty="0">
              <a:latin typeface="함소아체 Bold" panose="02020603020101020101" pitchFamily="18" charset="-127"/>
              <a:ea typeface="함소아체 Bold" panose="02020603020101020101" pitchFamily="18" charset="-127"/>
            </a:endParaRPr>
          </a:p>
          <a:p>
            <a:pPr algn="ctr"/>
            <a:r>
              <a:rPr lang="ko-KR" altLang="en-US" sz="2000" b="1" dirty="0">
                <a:solidFill>
                  <a:srgbClr val="7030A0"/>
                </a:solidFill>
                <a:latin typeface="함소아체 Bold" panose="02020603020101020101" pitchFamily="18" charset="-127"/>
                <a:ea typeface="함소아체 Bold" panose="02020603020101020101" pitchFamily="18" charset="-127"/>
              </a:rPr>
              <a:t>우리 아이 건강을 위한 필수 제품</a:t>
            </a:r>
            <a:endParaRPr lang="en-US" altLang="ko-KR" sz="2000" b="1" dirty="0">
              <a:solidFill>
                <a:srgbClr val="7030A0"/>
              </a:solidFill>
              <a:latin typeface="함소아체 Bold" panose="02020603020101020101" pitchFamily="18" charset="-127"/>
              <a:ea typeface="함소아체 Bold" panose="02020603020101020101" pitchFamily="18" charset="-127"/>
            </a:endParaRPr>
          </a:p>
          <a:p>
            <a:pPr algn="ctr"/>
            <a:r>
              <a:rPr lang="ko-KR" altLang="en-US" dirty="0">
                <a:solidFill>
                  <a:srgbClr val="00B0F0"/>
                </a:solidFill>
                <a:latin typeface="함소아체 Bold" panose="02020603020101020101" pitchFamily="18" charset="-127"/>
                <a:ea typeface="함소아체 Bold" panose="02020603020101020101" pitchFamily="18" charset="-127"/>
              </a:rPr>
              <a:t>유산균</a:t>
            </a:r>
            <a:r>
              <a:rPr lang="en-US" altLang="ko-KR" dirty="0">
                <a:solidFill>
                  <a:srgbClr val="00B0F0"/>
                </a:solidFill>
                <a:latin typeface="함소아체 Bold" panose="02020603020101020101" pitchFamily="18" charset="-127"/>
                <a:ea typeface="함소아체 Bold" panose="02020603020101020101" pitchFamily="18" charset="-127"/>
              </a:rPr>
              <a:t>, </a:t>
            </a:r>
            <a:r>
              <a:rPr lang="ko-KR" altLang="en-US" dirty="0">
                <a:solidFill>
                  <a:srgbClr val="00B0F0"/>
                </a:solidFill>
                <a:latin typeface="함소아체 Bold" panose="02020603020101020101" pitchFamily="18" charset="-127"/>
                <a:ea typeface="함소아체 Bold" panose="02020603020101020101" pitchFamily="18" charset="-127"/>
              </a:rPr>
              <a:t>비타민</a:t>
            </a:r>
            <a:r>
              <a:rPr lang="en-US" altLang="ko-KR" dirty="0">
                <a:solidFill>
                  <a:srgbClr val="00B0F0"/>
                </a:solidFill>
                <a:latin typeface="함소아체 Bold" panose="02020603020101020101" pitchFamily="18" charset="-127"/>
                <a:ea typeface="함소아체 Bold" panose="02020603020101020101" pitchFamily="18" charset="-127"/>
              </a:rPr>
              <a:t>D, </a:t>
            </a:r>
            <a:r>
              <a:rPr lang="ko-KR" altLang="en-US" dirty="0">
                <a:solidFill>
                  <a:srgbClr val="00B0F0"/>
                </a:solidFill>
                <a:latin typeface="함소아체 Bold" panose="02020603020101020101" pitchFamily="18" charset="-127"/>
                <a:ea typeface="함소아체 Bold" panose="02020603020101020101" pitchFamily="18" charset="-127"/>
              </a:rPr>
              <a:t>오메가</a:t>
            </a:r>
            <a:r>
              <a:rPr lang="en-US" altLang="ko-KR" dirty="0">
                <a:solidFill>
                  <a:srgbClr val="00B0F0"/>
                </a:solidFill>
                <a:latin typeface="함소아체 Bold" panose="02020603020101020101" pitchFamily="18" charset="-127"/>
                <a:ea typeface="함소아체 Bold" panose="02020603020101020101" pitchFamily="18" charset="-127"/>
              </a:rPr>
              <a:t>3</a:t>
            </a:r>
          </a:p>
          <a:p>
            <a:pPr algn="ctr"/>
            <a:r>
              <a:rPr lang="en-US" altLang="ko-KR" dirty="0">
                <a:solidFill>
                  <a:srgbClr val="00B0F0"/>
                </a:solidFill>
                <a:latin typeface="함소아체 Bold" panose="02020603020101020101" pitchFamily="18" charset="-127"/>
                <a:ea typeface="함소아체 Bold" panose="02020603020101020101" pitchFamily="18" charset="-127"/>
              </a:rPr>
              <a:t>+</a:t>
            </a:r>
          </a:p>
          <a:p>
            <a:pPr algn="ctr"/>
            <a:r>
              <a:rPr lang="ko-KR" altLang="en-US" dirty="0">
                <a:solidFill>
                  <a:srgbClr val="00B0F0"/>
                </a:solidFill>
                <a:latin typeface="함소아체 Bold" panose="02020603020101020101" pitchFamily="18" charset="-127"/>
                <a:ea typeface="함소아체 Bold" panose="02020603020101020101" pitchFamily="18" charset="-127"/>
              </a:rPr>
              <a:t>비타민</a:t>
            </a:r>
            <a:r>
              <a:rPr lang="en-US" altLang="ko-KR" dirty="0">
                <a:solidFill>
                  <a:srgbClr val="00B0F0"/>
                </a:solidFill>
                <a:latin typeface="함소아체 Bold" panose="02020603020101020101" pitchFamily="18" charset="-127"/>
                <a:ea typeface="함소아체 Bold" panose="02020603020101020101" pitchFamily="18" charset="-127"/>
              </a:rPr>
              <a:t>1100, </a:t>
            </a:r>
            <a:r>
              <a:rPr lang="ko-KR" altLang="en-US" dirty="0">
                <a:solidFill>
                  <a:srgbClr val="00B0F0"/>
                </a:solidFill>
                <a:latin typeface="함소아체 Bold" panose="02020603020101020101" pitchFamily="18" charset="-127"/>
                <a:ea typeface="함소아체 Bold" panose="02020603020101020101" pitchFamily="18" charset="-127"/>
              </a:rPr>
              <a:t>아연</a:t>
            </a:r>
            <a:r>
              <a:rPr lang="en-US" altLang="ko-KR" dirty="0">
                <a:solidFill>
                  <a:srgbClr val="00B0F0"/>
                </a:solidFill>
                <a:latin typeface="함소아체 Bold" panose="02020603020101020101" pitchFamily="18" charset="-127"/>
                <a:ea typeface="함소아체 Bold" panose="02020603020101020101" pitchFamily="18" charset="-127"/>
              </a:rPr>
              <a:t>12, </a:t>
            </a:r>
            <a:r>
              <a:rPr lang="ko-KR" altLang="en-US" dirty="0" err="1">
                <a:solidFill>
                  <a:srgbClr val="00B0F0"/>
                </a:solidFill>
                <a:latin typeface="함소아체 Bold" panose="02020603020101020101" pitchFamily="18" charset="-127"/>
                <a:ea typeface="함소아체 Bold" panose="02020603020101020101" pitchFamily="18" charset="-127"/>
              </a:rPr>
              <a:t>홍키통키</a:t>
            </a:r>
            <a:r>
              <a:rPr lang="ko-KR" altLang="en-US" dirty="0">
                <a:solidFill>
                  <a:srgbClr val="00B0F0"/>
                </a:solidFill>
                <a:latin typeface="함소아체 Bold" panose="02020603020101020101" pitchFamily="18" charset="-127"/>
                <a:ea typeface="함소아체 Bold" panose="02020603020101020101" pitchFamily="18" charset="-127"/>
              </a:rPr>
              <a:t> 등등</a:t>
            </a:r>
            <a:endParaRPr lang="en-US" altLang="ko-KR" dirty="0">
              <a:solidFill>
                <a:srgbClr val="00B0F0"/>
              </a:solidFill>
              <a:latin typeface="함소아체 Bold" panose="02020603020101020101" pitchFamily="18" charset="-127"/>
              <a:ea typeface="함소아체 Bold" panose="02020603020101020101" pitchFamily="18" charset="-127"/>
            </a:endParaRPr>
          </a:p>
          <a:p>
            <a:pPr algn="ctr"/>
            <a:r>
              <a:rPr lang="ko-KR" altLang="en-US" sz="2000" dirty="0">
                <a:solidFill>
                  <a:schemeClr val="accent6">
                    <a:lumMod val="75000"/>
                  </a:schemeClr>
                </a:solidFill>
                <a:latin typeface="함소아체 Bold" panose="02020603020101020101" pitchFamily="18" charset="-127"/>
                <a:ea typeface="함소아체 Bold" panose="02020603020101020101" pitchFamily="18" charset="-127"/>
              </a:rPr>
              <a:t>할인기간에 놓치지 말고</a:t>
            </a:r>
            <a:endParaRPr lang="en-US" altLang="ko-KR" sz="2000" dirty="0">
              <a:solidFill>
                <a:schemeClr val="accent6">
                  <a:lumMod val="75000"/>
                </a:schemeClr>
              </a:solidFill>
              <a:latin typeface="함소아체 Bold" panose="02020603020101020101" pitchFamily="18" charset="-127"/>
              <a:ea typeface="함소아체 Bold" panose="02020603020101020101" pitchFamily="18" charset="-127"/>
            </a:endParaRPr>
          </a:p>
          <a:p>
            <a:pPr algn="ctr"/>
            <a:r>
              <a:rPr lang="ko-KR" altLang="en-US" sz="2000" dirty="0">
                <a:solidFill>
                  <a:schemeClr val="accent6">
                    <a:lumMod val="75000"/>
                  </a:schemeClr>
                </a:solidFill>
                <a:latin typeface="함소아체 Bold" panose="02020603020101020101" pitchFamily="18" charset="-127"/>
                <a:ea typeface="함소아체 Bold" panose="02020603020101020101" pitchFamily="18" charset="-127"/>
              </a:rPr>
              <a:t>필요한 제품 구매해주세요</a:t>
            </a:r>
            <a:r>
              <a:rPr lang="en-US" altLang="ko-KR" sz="2000" dirty="0">
                <a:solidFill>
                  <a:schemeClr val="accent6">
                    <a:lumMod val="75000"/>
                  </a:schemeClr>
                </a:solidFill>
                <a:latin typeface="함소아체 Bold" panose="02020603020101020101" pitchFamily="18" charset="-127"/>
                <a:ea typeface="함소아체 Bold" panose="02020603020101020101" pitchFamily="18" charset="-127"/>
              </a:rPr>
              <a:t>!</a:t>
            </a:r>
          </a:p>
          <a:p>
            <a:pPr algn="ctr"/>
            <a:endParaRPr lang="en-US" altLang="ko-KR" dirty="0">
              <a:latin typeface="함소아체 Bold" panose="02020603020101020101" pitchFamily="18" charset="-127"/>
              <a:ea typeface="함소아체 Bold" panose="02020603020101020101" pitchFamily="18" charset="-127"/>
            </a:endParaRPr>
          </a:p>
          <a:p>
            <a:pPr algn="ctr"/>
            <a:endParaRPr lang="en-US" altLang="ko-KR" dirty="0">
              <a:latin typeface="함소아체 Bold" panose="02020603020101020101" pitchFamily="18" charset="-127"/>
              <a:ea typeface="함소아체 Bold" panose="02020603020101020101" pitchFamily="18" charset="-127"/>
            </a:endParaRPr>
          </a:p>
          <a:p>
            <a:pPr algn="ctr"/>
            <a:r>
              <a:rPr lang="ko-KR" altLang="en-US" dirty="0">
                <a:latin typeface="함소아체 Bold" panose="02020603020101020101" pitchFamily="18" charset="-127"/>
                <a:ea typeface="함소아체 Bold" panose="02020603020101020101" pitchFamily="18" charset="-127"/>
              </a:rPr>
              <a:t>문의사항은 데스크로 와주세요♡ </a:t>
            </a:r>
            <a:r>
              <a:rPr lang="en-US" altLang="ko-KR" dirty="0">
                <a:latin typeface="함소아체 Bold" panose="02020603020101020101" pitchFamily="18" charset="-127"/>
                <a:ea typeface="함소아체 Bold" panose="02020603020101020101" pitchFamily="18" charset="-127"/>
              </a:rPr>
              <a:t> </a:t>
            </a:r>
            <a:endParaRPr lang="ko-KR" altLang="en-US" dirty="0">
              <a:latin typeface="함소아체 Bold" panose="02020603020101020101" pitchFamily="18" charset="-127"/>
              <a:ea typeface="함소아체 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4088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2">
            <a:extLst>
              <a:ext uri="{FF2B5EF4-FFF2-40B4-BE49-F238E27FC236}">
                <a16:creationId xmlns:a16="http://schemas.microsoft.com/office/drawing/2014/main" id="{8D121963-B972-41AA-AAB8-831036D8E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113402"/>
              </p:ext>
            </p:extLst>
          </p:nvPr>
        </p:nvGraphicFramePr>
        <p:xfrm>
          <a:off x="504447" y="1680504"/>
          <a:ext cx="5849106" cy="4690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079">
                  <a:extLst>
                    <a:ext uri="{9D8B030D-6E8A-4147-A177-3AD203B41FA5}">
                      <a16:colId xmlns:a16="http://schemas.microsoft.com/office/drawing/2014/main" val="1493539757"/>
                    </a:ext>
                  </a:extLst>
                </a:gridCol>
                <a:gridCol w="835838">
                  <a:extLst>
                    <a:ext uri="{9D8B030D-6E8A-4147-A177-3AD203B41FA5}">
                      <a16:colId xmlns:a16="http://schemas.microsoft.com/office/drawing/2014/main" val="748951472"/>
                    </a:ext>
                  </a:extLst>
                </a:gridCol>
                <a:gridCol w="835838">
                  <a:extLst>
                    <a:ext uri="{9D8B030D-6E8A-4147-A177-3AD203B41FA5}">
                      <a16:colId xmlns:a16="http://schemas.microsoft.com/office/drawing/2014/main" val="1228499077"/>
                    </a:ext>
                  </a:extLst>
                </a:gridCol>
                <a:gridCol w="837906">
                  <a:extLst>
                    <a:ext uri="{9D8B030D-6E8A-4147-A177-3AD203B41FA5}">
                      <a16:colId xmlns:a16="http://schemas.microsoft.com/office/drawing/2014/main" val="3199709102"/>
                    </a:ext>
                  </a:extLst>
                </a:gridCol>
                <a:gridCol w="846280">
                  <a:extLst>
                    <a:ext uri="{9D8B030D-6E8A-4147-A177-3AD203B41FA5}">
                      <a16:colId xmlns:a16="http://schemas.microsoft.com/office/drawing/2014/main" val="3856923619"/>
                    </a:ext>
                  </a:extLst>
                </a:gridCol>
                <a:gridCol w="823327">
                  <a:extLst>
                    <a:ext uri="{9D8B030D-6E8A-4147-A177-3AD203B41FA5}">
                      <a16:colId xmlns:a16="http://schemas.microsoft.com/office/drawing/2014/main" val="4294339179"/>
                    </a:ext>
                  </a:extLst>
                </a:gridCol>
                <a:gridCol w="835838">
                  <a:extLst>
                    <a:ext uri="{9D8B030D-6E8A-4147-A177-3AD203B41FA5}">
                      <a16:colId xmlns:a16="http://schemas.microsoft.com/office/drawing/2014/main" val="3523240118"/>
                    </a:ext>
                  </a:extLst>
                </a:gridCol>
              </a:tblGrid>
              <a:tr h="42028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SUN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MON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TUE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WED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THU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FRI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SAT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578639"/>
                  </a:ext>
                </a:extLst>
              </a:tr>
              <a:tr h="721524"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휴진</a:t>
                      </a: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3</a:t>
                      </a: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4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6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9833351"/>
                  </a:ext>
                </a:extLst>
              </a:tr>
              <a:tr h="7645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6</a:t>
                      </a:r>
                      <a:endParaRPr lang="ko-KR" altLang="en-US" sz="1400" b="1" dirty="0">
                        <a:solidFill>
                          <a:srgbClr val="FF000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7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8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휴진</a:t>
                      </a: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10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11</a:t>
                      </a: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12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263461"/>
                  </a:ext>
                </a:extLst>
              </a:tr>
              <a:tr h="7696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13</a:t>
                      </a:r>
                      <a:endParaRPr lang="ko-KR" altLang="en-US" sz="1400" b="1" dirty="0">
                        <a:solidFill>
                          <a:srgbClr val="FF000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14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15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휴진</a:t>
                      </a: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17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18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19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0904977"/>
                  </a:ext>
                </a:extLst>
              </a:tr>
              <a:tr h="7695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20</a:t>
                      </a:r>
                      <a:endParaRPr lang="ko-KR" altLang="en-US" sz="1400" b="1" dirty="0">
                        <a:solidFill>
                          <a:srgbClr val="FF000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21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22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휴진</a:t>
                      </a: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24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25</a:t>
                      </a:r>
                    </a:p>
                    <a:p>
                      <a:pPr algn="ctr" latinLnBrk="1"/>
                      <a:r>
                        <a:rPr lang="ko-KR" altLang="en-US" sz="1400" b="1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성탄절</a:t>
                      </a:r>
                      <a:endParaRPr lang="en-US" altLang="ko-KR" sz="1400" b="1" dirty="0">
                        <a:solidFill>
                          <a:srgbClr val="FF000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b="1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휴진</a:t>
                      </a:r>
                      <a:endParaRPr lang="en-US" altLang="ko-KR" sz="1400" b="1" dirty="0">
                        <a:solidFill>
                          <a:srgbClr val="FF000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26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7616267"/>
                  </a:ext>
                </a:extLst>
              </a:tr>
              <a:tr h="7174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27</a:t>
                      </a:r>
                      <a:endParaRPr lang="ko-KR" altLang="en-US" sz="1400" b="1" dirty="0">
                        <a:solidFill>
                          <a:srgbClr val="FF000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28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29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휴진</a:t>
                      </a: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31</a:t>
                      </a:r>
                    </a:p>
                    <a:p>
                      <a:pPr algn="ctr" latinLnBrk="1"/>
                      <a:endParaRPr lang="en-US" altLang="ko-KR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4060137"/>
                  </a:ext>
                </a:extLst>
              </a:tr>
              <a:tr h="494160">
                <a:tc gridSpan="7"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★ </a:t>
                      </a:r>
                      <a:r>
                        <a:rPr lang="en-US" altLang="ko-KR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12</a:t>
                      </a:r>
                      <a:r>
                        <a:rPr lang="ko-KR" altLang="en-US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월 </a:t>
                      </a:r>
                      <a:r>
                        <a:rPr lang="en-US" altLang="ko-KR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25</a:t>
                      </a:r>
                      <a:r>
                        <a:rPr lang="ko-KR" altLang="en-US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일 </a:t>
                      </a:r>
                      <a:r>
                        <a:rPr lang="en-US" altLang="ko-KR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&gt; </a:t>
                      </a:r>
                      <a:r>
                        <a:rPr lang="ko-KR" altLang="en-US" sz="2000" b="1" dirty="0">
                          <a:solidFill>
                            <a:schemeClr val="bg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성탄절 휴진</a:t>
                      </a:r>
                      <a:endParaRPr lang="en-US" altLang="ko-KR" sz="2000" b="1" dirty="0">
                        <a:solidFill>
                          <a:schemeClr val="bg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rgbClr val="FF000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en-US" altLang="ko-KR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marL="162560" marR="162560" marT="81280" marB="8128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6175756"/>
                  </a:ext>
                </a:extLst>
              </a:tr>
            </a:tbl>
          </a:graphicData>
        </a:graphic>
      </p:graphicFrame>
      <p:sp>
        <p:nvSpPr>
          <p:cNvPr id="7" name="직사각형 6">
            <a:extLst>
              <a:ext uri="{FF2B5EF4-FFF2-40B4-BE49-F238E27FC236}">
                <a16:creationId xmlns:a16="http://schemas.microsoft.com/office/drawing/2014/main" id="{F9709ED8-6FAF-4930-9974-1D3528ECC4C1}"/>
              </a:ext>
            </a:extLst>
          </p:cNvPr>
          <p:cNvSpPr/>
          <p:nvPr/>
        </p:nvSpPr>
        <p:spPr>
          <a:xfrm>
            <a:off x="504446" y="858937"/>
            <a:ext cx="5849107" cy="461067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함소아체 Bold" panose="02020603020101020101" pitchFamily="18" charset="-127"/>
                <a:ea typeface="함소아체 Bold" panose="02020603020101020101" pitchFamily="18" charset="-127"/>
              </a:rPr>
              <a:t>♥ 서대문 함소아 </a:t>
            </a:r>
            <a:r>
              <a:rPr lang="en-US" altLang="ko-KR" sz="2400" b="1" dirty="0">
                <a:solidFill>
                  <a:srgbClr val="FF0000"/>
                </a:solidFill>
                <a:latin typeface="함소아체 Bold" panose="02020603020101020101" pitchFamily="18" charset="-127"/>
                <a:ea typeface="함소아체 Bold" panose="02020603020101020101" pitchFamily="18" charset="-127"/>
              </a:rPr>
              <a:t>12</a:t>
            </a:r>
            <a:r>
              <a:rPr lang="ko-KR" altLang="en-US" sz="2400" b="1" dirty="0">
                <a:solidFill>
                  <a:srgbClr val="FF0000"/>
                </a:solidFill>
                <a:latin typeface="함소아체 Bold" panose="02020603020101020101" pitchFamily="18" charset="-127"/>
                <a:ea typeface="함소아체 Bold" panose="02020603020101020101" pitchFamily="18" charset="-127"/>
              </a:rPr>
              <a:t>월</a:t>
            </a:r>
            <a:r>
              <a:rPr lang="ko-KR" altLang="en-US" sz="2400" dirty="0">
                <a:solidFill>
                  <a:schemeClr val="bg1"/>
                </a:solidFill>
                <a:latin typeface="함소아체 Bold" panose="02020603020101020101" pitchFamily="18" charset="-127"/>
                <a:ea typeface="함소아체 Bold" panose="02020603020101020101" pitchFamily="18" charset="-127"/>
              </a:rPr>
              <a:t> 일정 ♥</a:t>
            </a:r>
          </a:p>
        </p:txBody>
      </p:sp>
    </p:spTree>
    <p:extLst>
      <p:ext uri="{BB962C8B-B14F-4D97-AF65-F5344CB8AC3E}">
        <p14:creationId xmlns:p14="http://schemas.microsoft.com/office/powerpoint/2010/main" val="2972883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188</Words>
  <Application>Microsoft Office PowerPoint</Application>
  <PresentationFormat>와이드스크린</PresentationFormat>
  <Paragraphs>104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함소아체 Bold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서대문 함소아</dc:creator>
  <cp:lastModifiedBy>서대문 함소아</cp:lastModifiedBy>
  <cp:revision>5</cp:revision>
  <dcterms:created xsi:type="dcterms:W3CDTF">2020-09-24T06:12:13Z</dcterms:created>
  <dcterms:modified xsi:type="dcterms:W3CDTF">2020-09-25T02:51:45Z</dcterms:modified>
</cp:coreProperties>
</file>