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9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6858000" cy="9144000" type="screen4x3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33CC"/>
    <a:srgbClr val="FF6600"/>
    <a:srgbClr val="4B87FF"/>
    <a:srgbClr val="2F61FF"/>
    <a:srgbClr val="154DFF"/>
    <a:srgbClr val="698DFF"/>
    <a:srgbClr val="3366FF"/>
    <a:srgbClr val="9FBFFF"/>
    <a:srgbClr val="8BB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9666" autoAdjust="0"/>
    <p:restoredTop sz="94660"/>
  </p:normalViewPr>
  <p:slideViewPr>
    <p:cSldViewPr snapToGrid="0">
      <p:cViewPr>
        <p:scale>
          <a:sx n="100" d="100"/>
          <a:sy n="100" d="100"/>
        </p:scale>
        <p:origin x="-2844" y="65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3972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84E818-ACD0-47FC-A4D5-CBDE6356B36A}" type="datetimeFigureOut">
              <a:rPr lang="ko-KR" altLang="en-US" smtClean="0"/>
              <a:t>2022-03-31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001838" y="744538"/>
            <a:ext cx="27940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8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B3423-55AD-418A-A4A3-9BDF87627D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722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AD29-F74A-4274-8F6F-0CF2AF8CBEA4}" type="datetimeFigureOut">
              <a:rPr lang="ko-KR" altLang="en-US" smtClean="0"/>
              <a:t>2022-03-31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74FA-732E-409D-8F79-9B244A561B5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5833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AD29-F74A-4274-8F6F-0CF2AF8CBEA4}" type="datetimeFigureOut">
              <a:rPr lang="ko-KR" altLang="en-US" smtClean="0"/>
              <a:t>2022-03-31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74FA-732E-409D-8F79-9B244A561B5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22986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AD29-F74A-4274-8F6F-0CF2AF8CBEA4}" type="datetimeFigureOut">
              <a:rPr lang="ko-KR" altLang="en-US" smtClean="0"/>
              <a:t>2022-03-31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74FA-732E-409D-8F79-9B244A561B5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6307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AD29-F74A-4274-8F6F-0CF2AF8CBEA4}" type="datetimeFigureOut">
              <a:rPr lang="ko-KR" altLang="en-US" smtClean="0"/>
              <a:t>2022-03-31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74FA-732E-409D-8F79-9B244A561B5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96592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AD29-F74A-4274-8F6F-0CF2AF8CBEA4}" type="datetimeFigureOut">
              <a:rPr lang="ko-KR" altLang="en-US" smtClean="0"/>
              <a:t>2022-03-31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74FA-732E-409D-8F79-9B244A561B5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57733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AD29-F74A-4274-8F6F-0CF2AF8CBEA4}" type="datetimeFigureOut">
              <a:rPr lang="ko-KR" altLang="en-US" smtClean="0"/>
              <a:t>2022-03-31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74FA-732E-409D-8F79-9B244A561B5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90859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AD29-F74A-4274-8F6F-0CF2AF8CBEA4}" type="datetimeFigureOut">
              <a:rPr lang="ko-KR" altLang="en-US" smtClean="0"/>
              <a:t>2022-03-31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74FA-732E-409D-8F79-9B244A561B5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88146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AD29-F74A-4274-8F6F-0CF2AF8CBEA4}" type="datetimeFigureOut">
              <a:rPr lang="ko-KR" altLang="en-US" smtClean="0"/>
              <a:t>2022-03-31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74FA-732E-409D-8F79-9B244A561B5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1908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AD29-F74A-4274-8F6F-0CF2AF8CBEA4}" type="datetimeFigureOut">
              <a:rPr lang="ko-KR" altLang="en-US" smtClean="0"/>
              <a:t>2022-03-31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74FA-732E-409D-8F79-9B244A561B5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2540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AD29-F74A-4274-8F6F-0CF2AF8CBEA4}" type="datetimeFigureOut">
              <a:rPr lang="ko-KR" altLang="en-US" smtClean="0"/>
              <a:t>2022-03-31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74FA-732E-409D-8F79-9B244A561B5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4449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dirty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AD29-F74A-4274-8F6F-0CF2AF8CBEA4}" type="datetimeFigureOut">
              <a:rPr lang="ko-KR" altLang="en-US" smtClean="0"/>
              <a:t>2022-03-31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74FA-732E-409D-8F79-9B244A561B5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6320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4AD29-F74A-4274-8F6F-0CF2AF8CBEA4}" type="datetimeFigureOut">
              <a:rPr lang="ko-KR" altLang="en-US" smtClean="0"/>
              <a:t>2022-03-31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974FA-732E-409D-8F79-9B244A561B5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40886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xmlns="" id="{83A8B939-7E19-4AD3-B7F8-1A6BB34B2624}"/>
              </a:ext>
            </a:extLst>
          </p:cNvPr>
          <p:cNvSpPr/>
          <p:nvPr/>
        </p:nvSpPr>
        <p:spPr>
          <a:xfrm>
            <a:off x="-5180" y="18702"/>
            <a:ext cx="6858000" cy="9103525"/>
          </a:xfrm>
          <a:prstGeom prst="rect">
            <a:avLst/>
          </a:prstGeom>
          <a:solidFill>
            <a:schemeClr val="bg1"/>
          </a:solidFill>
          <a:ln w="152400"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xmlns="" id="{7B3E03BA-1898-4062-AFF3-6E34D6577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388586"/>
              </p:ext>
            </p:extLst>
          </p:nvPr>
        </p:nvGraphicFramePr>
        <p:xfrm>
          <a:off x="225814" y="2078939"/>
          <a:ext cx="6406372" cy="74644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06300">
                  <a:extLst>
                    <a:ext uri="{9D8B030D-6E8A-4147-A177-3AD203B41FA5}">
                      <a16:colId xmlns:a16="http://schemas.microsoft.com/office/drawing/2014/main" xmlns="" val="627084170"/>
                    </a:ext>
                  </a:extLst>
                </a:gridCol>
                <a:gridCol w="924092">
                  <a:extLst>
                    <a:ext uri="{9D8B030D-6E8A-4147-A177-3AD203B41FA5}">
                      <a16:colId xmlns:a16="http://schemas.microsoft.com/office/drawing/2014/main" xmlns="" val="3180253379"/>
                    </a:ext>
                  </a:extLst>
                </a:gridCol>
                <a:gridCol w="882937">
                  <a:extLst>
                    <a:ext uri="{9D8B030D-6E8A-4147-A177-3AD203B41FA5}">
                      <a16:colId xmlns:a16="http://schemas.microsoft.com/office/drawing/2014/main" xmlns="" val="2306064320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xmlns="" val="2755798739"/>
                    </a:ext>
                  </a:extLst>
                </a:gridCol>
                <a:gridCol w="947058">
                  <a:extLst>
                    <a:ext uri="{9D8B030D-6E8A-4147-A177-3AD203B41FA5}">
                      <a16:colId xmlns:a16="http://schemas.microsoft.com/office/drawing/2014/main" xmlns="" val="3711356079"/>
                    </a:ext>
                  </a:extLst>
                </a:gridCol>
                <a:gridCol w="938161">
                  <a:extLst>
                    <a:ext uri="{9D8B030D-6E8A-4147-A177-3AD203B41FA5}">
                      <a16:colId xmlns:a16="http://schemas.microsoft.com/office/drawing/2014/main" xmlns="" val="1200754112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026761429"/>
                    </a:ext>
                  </a:extLst>
                </a:gridCol>
              </a:tblGrid>
              <a:tr h="7464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일</a:t>
                      </a:r>
                      <a:endParaRPr lang="ko-KR" altLang="en-US" sz="20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4B87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월</a:t>
                      </a:r>
                      <a:endParaRPr lang="en-US" altLang="ko-KR" sz="20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4B87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화</a:t>
                      </a:r>
                      <a:endParaRPr lang="en-US" altLang="ko-KR" sz="20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4B87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수</a:t>
                      </a:r>
                    </a:p>
                  </a:txBody>
                  <a:tcPr>
                    <a:solidFill>
                      <a:srgbClr val="4B87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목</a:t>
                      </a:r>
                      <a:endParaRPr lang="en-US" altLang="ko-KR" sz="20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algn="ctr" latinLnBrk="1"/>
                      <a:endParaRPr lang="en-US" altLang="ko-KR" sz="20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4B87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금</a:t>
                      </a:r>
                    </a:p>
                  </a:txBody>
                  <a:tcPr>
                    <a:solidFill>
                      <a:srgbClr val="4B87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토</a:t>
                      </a:r>
                    </a:p>
                  </a:txBody>
                  <a:tcPr>
                    <a:solidFill>
                      <a:srgbClr val="4B87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6823383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xmlns="" id="{AAF6E92B-1DA7-44BB-BA60-6A509A63F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207177"/>
              </p:ext>
            </p:extLst>
          </p:nvPr>
        </p:nvGraphicFramePr>
        <p:xfrm>
          <a:off x="226946" y="2481942"/>
          <a:ext cx="6406372" cy="4965986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905168">
                  <a:extLst>
                    <a:ext uri="{9D8B030D-6E8A-4147-A177-3AD203B41FA5}">
                      <a16:colId xmlns:a16="http://schemas.microsoft.com/office/drawing/2014/main" xmlns="" val="427915854"/>
                    </a:ext>
                  </a:extLst>
                </a:gridCol>
                <a:gridCol w="925224">
                  <a:extLst>
                    <a:ext uri="{9D8B030D-6E8A-4147-A177-3AD203B41FA5}">
                      <a16:colId xmlns:a16="http://schemas.microsoft.com/office/drawing/2014/main" xmlns="" val="3671484348"/>
                    </a:ext>
                  </a:extLst>
                </a:gridCol>
                <a:gridCol w="881805">
                  <a:extLst>
                    <a:ext uri="{9D8B030D-6E8A-4147-A177-3AD203B41FA5}">
                      <a16:colId xmlns:a16="http://schemas.microsoft.com/office/drawing/2014/main" xmlns="" val="2082475462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xmlns="" val="3761617842"/>
                    </a:ext>
                  </a:extLst>
                </a:gridCol>
                <a:gridCol w="947058">
                  <a:extLst>
                    <a:ext uri="{9D8B030D-6E8A-4147-A177-3AD203B41FA5}">
                      <a16:colId xmlns:a16="http://schemas.microsoft.com/office/drawing/2014/main" xmlns="" val="2212574621"/>
                    </a:ext>
                  </a:extLst>
                </a:gridCol>
                <a:gridCol w="939293">
                  <a:extLst>
                    <a:ext uri="{9D8B030D-6E8A-4147-A177-3AD203B41FA5}">
                      <a16:colId xmlns:a16="http://schemas.microsoft.com/office/drawing/2014/main" xmlns="" val="3735793433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831489616"/>
                    </a:ext>
                  </a:extLst>
                </a:gridCol>
              </a:tblGrid>
              <a:tr h="892629">
                <a:tc>
                  <a:txBody>
                    <a:bodyPr/>
                    <a:lstStyle/>
                    <a:p>
                      <a:pPr algn="l" latinLnBrk="1"/>
                      <a:endParaRPr lang="ko-KR" altLang="en-US" sz="18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</a:t>
                      </a:r>
                      <a:r>
                        <a:rPr lang="en-US" altLang="ko-KR" sz="1800" b="1" baseline="0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 </a:t>
                      </a:r>
                      <a:r>
                        <a:rPr lang="ko-KR" altLang="en-US" sz="15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단축진료</a:t>
                      </a:r>
                      <a:endParaRPr lang="en-US" altLang="ko-KR" sz="1400" b="1" dirty="0" smtClean="0">
                        <a:solidFill>
                          <a:srgbClr val="0033CC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★권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 smtClean="0">
                          <a:solidFill>
                            <a:srgbClr val="2F61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★도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진료하세요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:D</a:t>
                      </a: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FF66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권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4</a:t>
                      </a:r>
                      <a:endParaRPr lang="ko-KR" altLang="en-US" sz="18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3313296"/>
                  </a:ext>
                </a:extLst>
              </a:tr>
              <a:tr h="968829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5</a:t>
                      </a:r>
                      <a:endParaRPr lang="en-US" altLang="ko-KR" sz="18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6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7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8</a:t>
                      </a:r>
                      <a:r>
                        <a:rPr lang="en-US" altLang="ko-KR" sz="1800" b="1" baseline="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 </a:t>
                      </a:r>
                      <a:r>
                        <a:rPr lang="ko-KR" altLang="en-US" sz="15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함소아</a:t>
                      </a:r>
                      <a:endParaRPr lang="en-US" altLang="ko-KR" sz="1500" b="1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0066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전체세미나</a:t>
                      </a:r>
                      <a:endParaRPr lang="en-US" altLang="ko-KR" sz="1400" b="1" dirty="0" smtClean="0">
                        <a:solidFill>
                          <a:srgbClr val="0066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★휴진★ </a:t>
                      </a:r>
                      <a:endParaRPr lang="en-US" altLang="ko-KR" sz="18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9</a:t>
                      </a: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10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11</a:t>
                      </a:r>
                      <a:endParaRPr lang="ko-KR" altLang="en-US" sz="1800" b="1" dirty="0">
                        <a:solidFill>
                          <a:srgbClr val="0033CC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2739128"/>
                  </a:ext>
                </a:extLst>
              </a:tr>
              <a:tr h="936171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12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13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14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15</a:t>
                      </a: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16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FF66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권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정상진료</a:t>
                      </a: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17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FF66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권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  <a:p>
                      <a:pPr algn="l" latinLnBrk="1"/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18</a:t>
                      </a:r>
                      <a:endParaRPr lang="ko-KR" altLang="en-US" sz="18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55349647"/>
                  </a:ext>
                </a:extLst>
              </a:tr>
              <a:tr h="94792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19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20</a:t>
                      </a:r>
                      <a:endParaRPr lang="en-US" altLang="ko-KR" sz="18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21</a:t>
                      </a:r>
                      <a:endParaRPr lang="en-US" altLang="ko-KR" sz="18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22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8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23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800" b="1" dirty="0" smtClean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24</a:t>
                      </a:r>
                    </a:p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  </a:t>
                      </a:r>
                      <a:endParaRPr lang="en-US" altLang="ko-KR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25</a:t>
                      </a:r>
                    </a:p>
                    <a:p>
                      <a:pPr latinLnBrk="1"/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5222389"/>
                  </a:ext>
                </a:extLst>
              </a:tr>
              <a:tr h="94610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26</a:t>
                      </a:r>
                    </a:p>
                    <a:p>
                      <a:pPr latinLnBrk="1"/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27</a:t>
                      </a:r>
                    </a:p>
                    <a:p>
                      <a:pPr latinLnBrk="1"/>
                      <a:endParaRPr lang="en-US" altLang="ko-KR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28</a:t>
                      </a:r>
                      <a:endParaRPr lang="en-US" altLang="ko-KR" sz="18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29</a:t>
                      </a:r>
                      <a:endParaRPr lang="en-US" altLang="ko-KR" sz="18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30</a:t>
                      </a:r>
                      <a:endParaRPr lang="en-US" altLang="ko-KR" sz="18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31</a:t>
                      </a:r>
                    </a:p>
                    <a:p>
                      <a:pPr latinLnBrk="1"/>
                      <a:endParaRPr lang="ko-KR" altLang="en-US" sz="18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5776262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4B50085-5BCA-41B0-9D57-7FB91EE95333}"/>
              </a:ext>
            </a:extLst>
          </p:cNvPr>
          <p:cNvSpPr txBox="1"/>
          <p:nvPr/>
        </p:nvSpPr>
        <p:spPr>
          <a:xfrm>
            <a:off x="1614004" y="-3069"/>
            <a:ext cx="36631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</a:t>
            </a:r>
            <a:endParaRPr lang="en-US" altLang="ko-KR" sz="4400" b="1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4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함소아한의원</a:t>
            </a:r>
            <a:endParaRPr lang="en-US" altLang="ko-KR" sz="4400" b="1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en-US" altLang="ko-KR" sz="4400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</a:t>
            </a:r>
            <a:r>
              <a:rPr lang="ko-KR" altLang="en-US" sz="4400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 </a:t>
            </a:r>
            <a:r>
              <a:rPr lang="ko-KR" altLang="en-US" sz="4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진료 안내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8BA6B90-3F15-4594-8D0C-57688EFF5D06}"/>
              </a:ext>
            </a:extLst>
          </p:cNvPr>
          <p:cNvSpPr txBox="1"/>
          <p:nvPr/>
        </p:nvSpPr>
        <p:spPr>
          <a:xfrm>
            <a:off x="129499" y="7347345"/>
            <a:ext cx="6632186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700" b="1" dirty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1700" b="1" dirty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도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원장님 </a:t>
            </a:r>
            <a:r>
              <a:rPr lang="en-US" altLang="ko-KR" sz="1700" b="1" dirty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1/13(</a:t>
            </a:r>
            <a:r>
              <a:rPr lang="ko-KR" altLang="en-US" sz="1700" b="1" dirty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</a:t>
            </a:r>
            <a:r>
              <a:rPr lang="en-US" altLang="ko-KR" sz="1700" b="1" dirty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)~1/15(</a:t>
            </a:r>
            <a:r>
              <a:rPr lang="ko-KR" altLang="en-US" sz="1700" b="1" dirty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수</a:t>
            </a:r>
            <a:r>
              <a:rPr lang="en-US" altLang="ko-KR" sz="1700" b="1" dirty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700" b="1" dirty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휴가 </a:t>
            </a:r>
            <a:r>
              <a:rPr lang="ko-KR" altLang="en-US" sz="17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1700" b="1" dirty="0" smtClean="0">
              <a:solidFill>
                <a:srgbClr val="2F61FF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700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7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en-US" altLang="ko-KR" sz="1700" b="1" dirty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en-US" altLang="ko-KR" sz="17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 </a:t>
            </a:r>
            <a:r>
              <a:rPr lang="en-US" altLang="ko-KR" sz="17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24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일</a:t>
            </a:r>
            <a:r>
              <a:rPr lang="en-US" altLang="ko-KR" sz="17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금</a:t>
            </a:r>
            <a:r>
              <a:rPr lang="en-US" altLang="ko-KR" sz="17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~ 1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 </a:t>
            </a:r>
            <a:r>
              <a:rPr lang="en-US" altLang="ko-KR" sz="17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27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일</a:t>
            </a:r>
            <a:r>
              <a:rPr lang="en-US" altLang="ko-KR" sz="17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</a:t>
            </a:r>
            <a:r>
              <a:rPr lang="en-US" altLang="ko-KR" sz="17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7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설연휴 </a:t>
            </a:r>
            <a:r>
              <a:rPr lang="ko-KR" altLang="en-US" sz="17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휴진</a:t>
            </a:r>
            <a:r>
              <a:rPr lang="ko-KR" altLang="en-US" sz="17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♥ </a:t>
            </a:r>
            <a:endParaRPr lang="en-US" altLang="ko-KR" sz="1700" b="1" dirty="0" smtClean="0">
              <a:solidFill>
                <a:srgbClr val="2F61FF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600" b="1" dirty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15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en-US" altLang="ko-KR" sz="15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</a:t>
            </a:r>
            <a:r>
              <a:rPr lang="ko-KR" altLang="en-US" sz="15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</a:t>
            </a:r>
            <a:r>
              <a:rPr lang="en-US" altLang="ko-KR" sz="15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</a:t>
            </a:r>
            <a:r>
              <a:rPr lang="ko-KR" altLang="en-US" sz="15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일 신정 </a:t>
            </a:r>
            <a:r>
              <a:rPr lang="ko-KR" altLang="en-US" sz="15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단축진료 </a:t>
            </a:r>
            <a:r>
              <a:rPr lang="en-US" altLang="ko-KR" sz="15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 </a:t>
            </a:r>
            <a:r>
              <a:rPr lang="en-US" altLang="ko-KR" sz="15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</a:t>
            </a:r>
            <a:r>
              <a:rPr lang="ko-KR" altLang="en-US" sz="15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</a:t>
            </a:r>
            <a:r>
              <a:rPr lang="en-US" altLang="ko-KR" sz="15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8</a:t>
            </a:r>
            <a:r>
              <a:rPr lang="ko-KR" altLang="en-US" sz="15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일</a:t>
            </a:r>
            <a:r>
              <a:rPr lang="ko-KR" altLang="en-US" sz="15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세미나로 인한 </a:t>
            </a:r>
            <a:r>
              <a:rPr lang="ko-KR" altLang="en-US" sz="15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휴진</a:t>
            </a:r>
            <a:r>
              <a:rPr lang="ko-KR" altLang="en-US" sz="15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♥</a:t>
            </a:r>
            <a:endParaRPr lang="en-US" altLang="ko-KR" sz="1500" b="1" dirty="0" smtClean="0">
              <a:solidFill>
                <a:srgbClr val="2F61FF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700" b="1" dirty="0" smtClean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★ 새해 복 많이 받으세요 ★</a:t>
            </a:r>
            <a:endParaRPr lang="en-US" altLang="ko-KR" sz="1700" b="1" dirty="0">
              <a:solidFill>
                <a:srgbClr val="FFC00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3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1300" dirty="0" smtClean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평일 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10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~6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( 6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접수마감 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300" b="1" dirty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1300" dirty="0">
              <a:solidFill>
                <a:srgbClr val="2F61FF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300" b="1" dirty="0">
                <a:solidFill>
                  <a:srgbClr val="154D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1300" b="1" dirty="0">
                <a:solidFill>
                  <a:schemeClr val="accent4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 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9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~3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( 2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접수마감 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300" b="1" dirty="0" smtClean="0">
                <a:solidFill>
                  <a:srgbClr val="154D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1300" b="1" dirty="0" smtClean="0">
              <a:solidFill>
                <a:srgbClr val="154DFF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300" b="1" dirty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1300" dirty="0">
                <a:solidFill>
                  <a:srgbClr val="FF0066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점심시간 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12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~2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공휴일은 점심시간 없어요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300" b="1" dirty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1300" dirty="0">
              <a:solidFill>
                <a:srgbClr val="0033CC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endParaRPr lang="en-US" altLang="ko-KR" sz="2000" dirty="0">
              <a:solidFill>
                <a:srgbClr val="154DFF"/>
              </a:solidFill>
              <a:latin typeface="a뻥이뿡이" pitchFamily="18" charset="-127"/>
              <a:ea typeface="a뻥이뿡이" pitchFamily="18" charset="-127"/>
            </a:endParaRPr>
          </a:p>
          <a:p>
            <a:endParaRPr lang="en-US" altLang="ko-KR" sz="2800" dirty="0">
              <a:latin typeface="함소아체 Bold" panose="02020603020101020101" pitchFamily="18" charset="-127"/>
              <a:ea typeface="함소아체 Bold" panose="02020603020101020101" pitchFamily="18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D40DE0F-3CD4-4253-82B6-00EFF92C9823}"/>
              </a:ext>
            </a:extLst>
          </p:cNvPr>
          <p:cNvSpPr txBox="1"/>
          <p:nvPr/>
        </p:nvSpPr>
        <p:spPr>
          <a:xfrm>
            <a:off x="5024621" y="8547232"/>
            <a:ext cx="178565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[ 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함소아 한의원 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]</a:t>
            </a:r>
          </a:p>
          <a:p>
            <a:pPr algn="ctr"/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☎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043-276-1075</a:t>
            </a:r>
            <a:endParaRPr lang="ko-KR" altLang="en-US" sz="1300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067" y="163285"/>
            <a:ext cx="1563752" cy="1870216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89" y="293913"/>
            <a:ext cx="1353005" cy="1709060"/>
          </a:xfrm>
          <a:prstGeom prst="rect">
            <a:avLst/>
          </a:prstGeom>
        </p:spPr>
      </p:pic>
      <p:sp>
        <p:nvSpPr>
          <p:cNvPr id="2" name="오른쪽 화살표 1"/>
          <p:cNvSpPr/>
          <p:nvPr/>
        </p:nvSpPr>
        <p:spPr>
          <a:xfrm>
            <a:off x="225083" y="7046909"/>
            <a:ext cx="1786597" cy="3004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왼쪽 화살표 2"/>
          <p:cNvSpPr/>
          <p:nvPr/>
        </p:nvSpPr>
        <p:spPr>
          <a:xfrm>
            <a:off x="4797083" y="6096241"/>
            <a:ext cx="1772736" cy="29542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왼쪽/오른쪽 화살표 10"/>
          <p:cNvSpPr/>
          <p:nvPr/>
        </p:nvSpPr>
        <p:spPr>
          <a:xfrm>
            <a:off x="1118381" y="5050971"/>
            <a:ext cx="2680733" cy="3048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367195" y="4726317"/>
            <a:ext cx="241662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685800" latinLnBrk="1">
              <a:defRPr/>
            </a:pPr>
            <a:r>
              <a:rPr lang="ko-KR" altLang="en-US" sz="2500" b="1" dirty="0">
                <a:solidFill>
                  <a:srgbClr val="0066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도</a:t>
            </a:r>
            <a:r>
              <a:rPr lang="ko-KR" altLang="en-US" sz="25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원장님 </a:t>
            </a:r>
            <a:r>
              <a:rPr lang="ko-KR" altLang="en-US" sz="25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휴가</a:t>
            </a:r>
            <a:endParaRPr lang="ko-KR" altLang="en-US" sz="2500" b="1" dirty="0">
              <a:solidFill>
                <a:srgbClr val="FF000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3498" y="7522936"/>
            <a:ext cx="1094875" cy="990601"/>
          </a:xfrm>
          <a:prstGeom prst="rect">
            <a:avLst/>
          </a:prstGeom>
        </p:spPr>
      </p:pic>
      <p:pic>
        <p:nvPicPr>
          <p:cNvPr id="16" name="그림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83" y="7522936"/>
            <a:ext cx="1238251" cy="1120322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024621" y="5720731"/>
            <a:ext cx="15637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설 날 연 휴</a:t>
            </a:r>
            <a:endParaRPr lang="en-US" altLang="ko-KR" sz="2800" dirty="0" smtClean="0">
              <a:solidFill>
                <a:srgbClr val="FF000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endParaRPr lang="en-US" altLang="ko-KR" sz="2800" dirty="0" smtClean="0">
              <a:solidFill>
                <a:srgbClr val="FF0000"/>
              </a:solidFill>
              <a:latin typeface="a어린왕자B" pitchFamily="18" charset="-127"/>
              <a:ea typeface="a어린왕자B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062" y="6712686"/>
            <a:ext cx="2529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♥새해 복 많이 받으세요♥</a:t>
            </a:r>
            <a:endParaRPr lang="ko-KR" altLang="en-US" dirty="0">
              <a:solidFill>
                <a:srgbClr val="FF000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8682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xmlns="" id="{83A8B939-7E19-4AD3-B7F8-1A6BB34B2624}"/>
              </a:ext>
            </a:extLst>
          </p:cNvPr>
          <p:cNvSpPr/>
          <p:nvPr/>
        </p:nvSpPr>
        <p:spPr>
          <a:xfrm>
            <a:off x="0" y="7818"/>
            <a:ext cx="6858000" cy="9103525"/>
          </a:xfrm>
          <a:prstGeom prst="rect">
            <a:avLst/>
          </a:prstGeom>
          <a:ln w="76200">
            <a:solidFill>
              <a:srgbClr val="FFC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xmlns="" id="{7B3E03BA-1898-4062-AFF3-6E34D6577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212771"/>
              </p:ext>
            </p:extLst>
          </p:nvPr>
        </p:nvGraphicFramePr>
        <p:xfrm>
          <a:off x="204042" y="2122483"/>
          <a:ext cx="6406372" cy="746442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915196">
                  <a:extLst>
                    <a:ext uri="{9D8B030D-6E8A-4147-A177-3AD203B41FA5}">
                      <a16:colId xmlns:a16="http://schemas.microsoft.com/office/drawing/2014/main" xmlns="" val="627084170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3180253379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306064320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755798739"/>
                    </a:ext>
                  </a:extLst>
                </a:gridCol>
                <a:gridCol w="919578">
                  <a:extLst>
                    <a:ext uri="{9D8B030D-6E8A-4147-A177-3AD203B41FA5}">
                      <a16:colId xmlns:a16="http://schemas.microsoft.com/office/drawing/2014/main" xmlns="" val="3711356079"/>
                    </a:ext>
                  </a:extLst>
                </a:gridCol>
                <a:gridCol w="910814">
                  <a:extLst>
                    <a:ext uri="{9D8B030D-6E8A-4147-A177-3AD203B41FA5}">
                      <a16:colId xmlns:a16="http://schemas.microsoft.com/office/drawing/2014/main" xmlns="" val="1200754112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026761429"/>
                    </a:ext>
                  </a:extLst>
                </a:gridCol>
              </a:tblGrid>
              <a:tr h="7464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/>
                        <a:t>일</a:t>
                      </a:r>
                      <a:endParaRPr lang="ko-KR" altLang="en-US" sz="2000" b="0" dirty="0">
                        <a:solidFill>
                          <a:srgbClr val="FF0000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/>
                        <a:t>월</a:t>
                      </a:r>
                      <a:endParaRPr lang="en-US" altLang="ko-KR" sz="2000" b="0" dirty="0"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/>
                        <a:t>화</a:t>
                      </a:r>
                      <a:endParaRPr lang="en-US" altLang="ko-KR" sz="2000" b="0" dirty="0"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/>
                        <a:t>수</a:t>
                      </a:r>
                      <a:endParaRPr lang="ko-KR" altLang="en-US" sz="2000" b="0" dirty="0"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/>
                        <a:t>목</a:t>
                      </a:r>
                      <a:endParaRPr lang="en-US" altLang="ko-KR" sz="2000" dirty="0"/>
                    </a:p>
                    <a:p>
                      <a:pPr algn="ctr" latinLnBrk="1"/>
                      <a:endParaRPr lang="en-US" altLang="ko-KR" sz="2000" b="0" dirty="0"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/>
                        <a:t>금</a:t>
                      </a:r>
                      <a:endParaRPr lang="ko-KR" altLang="en-US" sz="2000" b="0" dirty="0"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/>
                        <a:t>토</a:t>
                      </a:r>
                      <a:endParaRPr lang="ko-KR" altLang="en-US" sz="2000" b="0" dirty="0"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46823383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xmlns="" id="{AAF6E92B-1DA7-44BB-BA60-6A509A63F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359194"/>
              </p:ext>
            </p:extLst>
          </p:nvPr>
        </p:nvGraphicFramePr>
        <p:xfrm>
          <a:off x="205174" y="2543691"/>
          <a:ext cx="6413340" cy="5365709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916055">
                  <a:extLst>
                    <a:ext uri="{9D8B030D-6E8A-4147-A177-3AD203B41FA5}">
                      <a16:colId xmlns:a16="http://schemas.microsoft.com/office/drawing/2014/main" xmlns="" val="427915854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xmlns="" val="3671484348"/>
                    </a:ext>
                  </a:extLst>
                </a:gridCol>
                <a:gridCol w="936172">
                  <a:extLst>
                    <a:ext uri="{9D8B030D-6E8A-4147-A177-3AD203B41FA5}">
                      <a16:colId xmlns:a16="http://schemas.microsoft.com/office/drawing/2014/main" xmlns="" val="208247546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xmlns="" val="376161784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xmlns="" val="2212574621"/>
                    </a:ext>
                  </a:extLst>
                </a:gridCol>
                <a:gridCol w="881743">
                  <a:extLst>
                    <a:ext uri="{9D8B030D-6E8A-4147-A177-3AD203B41FA5}">
                      <a16:colId xmlns:a16="http://schemas.microsoft.com/office/drawing/2014/main" xmlns="" val="37357934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831489616"/>
                    </a:ext>
                  </a:extLst>
                </a:gridCol>
              </a:tblGrid>
              <a:tr h="94017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rgbClr val="FF0000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1</a:t>
                      </a:r>
                      <a:endParaRPr lang="ko-KR" altLang="en-US" sz="1800" dirty="0">
                        <a:solidFill>
                          <a:srgbClr val="FF0000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2</a:t>
                      </a:r>
                      <a:endParaRPr lang="ko-KR" altLang="en-US" sz="1800" dirty="0"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3</a:t>
                      </a:r>
                      <a:endParaRPr lang="en-US" altLang="ko-KR" sz="1800" dirty="0">
                        <a:solidFill>
                          <a:schemeClr val="tx1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4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0000FF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도</a:t>
                      </a:r>
                      <a:r>
                        <a:rPr lang="ko-KR" altLang="en-US" sz="1800" b="1" dirty="0" smtClean="0"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원장님 휴진</a:t>
                      </a:r>
                      <a:endParaRPr lang="ko-KR" altLang="en-US" sz="1800" b="1" dirty="0" smtClean="0">
                        <a:solidFill>
                          <a:srgbClr val="FF0000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5</a:t>
                      </a:r>
                      <a:endParaRPr lang="en-US" altLang="ko-KR" sz="1800" dirty="0"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  <a:p>
                      <a:pPr latinLnBrk="1"/>
                      <a:r>
                        <a:rPr lang="ko-KR" altLang="en-US" sz="1800" b="1" dirty="0">
                          <a:solidFill>
                            <a:srgbClr val="FF33CC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권</a:t>
                      </a:r>
                      <a:r>
                        <a:rPr lang="ko-KR" altLang="en-US" sz="1800" b="1" dirty="0"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원장님</a:t>
                      </a:r>
                      <a:endParaRPr lang="en-US" altLang="ko-KR" sz="1800" b="1" dirty="0"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  <a:p>
                      <a:pPr latinLnBrk="1"/>
                      <a:r>
                        <a:rPr lang="ko-KR" altLang="en-US" sz="1800" b="1" dirty="0"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휴진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dk1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6</a:t>
                      </a:r>
                      <a:endParaRPr lang="ko-KR" altLang="en-US" sz="1800" dirty="0">
                        <a:solidFill>
                          <a:schemeClr val="tx1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dk1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7</a:t>
                      </a:r>
                      <a:endParaRPr lang="ko-KR" altLang="en-US" sz="1800" dirty="0">
                        <a:solidFill>
                          <a:srgbClr val="0000FF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3313296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rgbClr val="FF0000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8</a:t>
                      </a:r>
                      <a:endParaRPr lang="ko-KR" altLang="en-US" sz="1800" dirty="0">
                        <a:solidFill>
                          <a:srgbClr val="FF0000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dk1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9</a:t>
                      </a:r>
                      <a:endParaRPr lang="en-US" altLang="ko-KR" sz="1800" dirty="0">
                        <a:solidFill>
                          <a:schemeClr val="tx1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dk1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10</a:t>
                      </a:r>
                      <a:endParaRPr lang="en-US" altLang="ko-KR" sz="1800" dirty="0">
                        <a:solidFill>
                          <a:schemeClr val="tx1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11</a:t>
                      </a:r>
                      <a:endParaRPr lang="en-US" altLang="ko-KR" sz="1800" dirty="0"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>
                          <a:solidFill>
                            <a:srgbClr val="0000FF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도</a:t>
                      </a:r>
                      <a:r>
                        <a:rPr lang="ko-KR" altLang="en-US" sz="1800" b="1" dirty="0"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원장님 휴진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12</a:t>
                      </a:r>
                      <a:endParaRPr lang="en-US" altLang="ko-KR" sz="1800" dirty="0"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>
                          <a:solidFill>
                            <a:srgbClr val="FF33CC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권</a:t>
                      </a:r>
                      <a:r>
                        <a:rPr lang="ko-KR" altLang="en-US" sz="1800" b="1" dirty="0"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원장님 휴진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13</a:t>
                      </a:r>
                      <a:endParaRPr lang="ko-KR" altLang="en-US" sz="1800" dirty="0"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14</a:t>
                      </a:r>
                      <a:endParaRPr lang="ko-KR" altLang="en-US" sz="1800" dirty="0">
                        <a:solidFill>
                          <a:srgbClr val="0000FF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92739128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rgbClr val="FF0000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15</a:t>
                      </a:r>
                      <a:endParaRPr lang="ko-KR" altLang="en-US" sz="1800" dirty="0">
                        <a:solidFill>
                          <a:srgbClr val="FF0000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16</a:t>
                      </a:r>
                      <a:endParaRPr lang="ko-KR" altLang="en-US" sz="1800" dirty="0"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17</a:t>
                      </a:r>
                    </a:p>
                    <a:p>
                      <a:pPr latinLnBrk="1"/>
                      <a:endParaRPr lang="ko-KR" altLang="en-US" sz="1800" dirty="0"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18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0000FF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도</a:t>
                      </a:r>
                      <a:r>
                        <a:rPr lang="ko-KR" altLang="en-US" sz="1800" b="1" dirty="0" smtClean="0"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원장님 휴진</a:t>
                      </a:r>
                      <a:endParaRPr lang="ko-KR" altLang="en-US" sz="1800" b="1" dirty="0" smtClean="0">
                        <a:solidFill>
                          <a:srgbClr val="FF0000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19</a:t>
                      </a:r>
                    </a:p>
                    <a:p>
                      <a:pPr latinLnBrk="1"/>
                      <a:r>
                        <a:rPr lang="ko-KR" altLang="en-US" sz="1800" b="1" dirty="0" smtClean="0">
                          <a:solidFill>
                            <a:srgbClr val="FF33CC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권</a:t>
                      </a:r>
                      <a:r>
                        <a:rPr lang="ko-KR" altLang="en-US" sz="1800" b="1" dirty="0" smtClean="0"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원장님 </a:t>
                      </a:r>
                      <a:r>
                        <a:rPr lang="ko-KR" altLang="en-US" sz="1800" b="1" dirty="0"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휴진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20</a:t>
                      </a:r>
                    </a:p>
                    <a:p>
                      <a:pPr latinLnBrk="1"/>
                      <a:r>
                        <a:rPr lang="ko-KR" altLang="en-US" sz="1800" b="1" dirty="0" smtClean="0">
                          <a:solidFill>
                            <a:srgbClr val="FF33CC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권</a:t>
                      </a:r>
                      <a:r>
                        <a:rPr lang="ko-KR" altLang="en-US" sz="1800" dirty="0" smtClean="0"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원장님 </a:t>
                      </a:r>
                      <a:r>
                        <a:rPr lang="ko-KR" altLang="en-US" sz="1400" dirty="0" smtClean="0"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오전만 진료</a:t>
                      </a:r>
                      <a:endParaRPr lang="ko-KR" altLang="en-US" sz="1400" dirty="0"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dk1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21</a:t>
                      </a:r>
                      <a:endParaRPr lang="ko-KR" altLang="en-US" sz="1800" dirty="0">
                        <a:solidFill>
                          <a:srgbClr val="0000FF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55349647"/>
                  </a:ext>
                </a:extLst>
              </a:tr>
              <a:tr h="97546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rgbClr val="FF0000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22</a:t>
                      </a:r>
                      <a:endParaRPr lang="ko-KR" altLang="en-US" sz="1800" dirty="0">
                        <a:solidFill>
                          <a:srgbClr val="FF0000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23</a:t>
                      </a:r>
                      <a:endParaRPr lang="en-US" altLang="ko-KR" sz="1800" dirty="0"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24</a:t>
                      </a:r>
                      <a:endParaRPr lang="en-US" altLang="ko-KR" sz="1800" dirty="0"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0" dirty="0" smtClean="0"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25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0000FF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도</a:t>
                      </a:r>
                      <a:r>
                        <a:rPr lang="ko-KR" altLang="en-US" sz="1800" b="1" dirty="0" smtClean="0"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원장님 휴진</a:t>
                      </a:r>
                      <a:endParaRPr lang="ko-KR" altLang="en-US" sz="1800" b="1" dirty="0" smtClean="0">
                        <a:solidFill>
                          <a:srgbClr val="FF0000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0" dirty="0" smtClean="0"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26</a:t>
                      </a:r>
                      <a:endParaRPr lang="en-US" altLang="ko-KR" sz="1800" b="0" dirty="0"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  <a:p>
                      <a:pPr latinLnBrk="1"/>
                      <a:r>
                        <a:rPr lang="ko-KR" altLang="en-US" sz="1800" b="1" dirty="0">
                          <a:solidFill>
                            <a:srgbClr val="FF33CC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권</a:t>
                      </a:r>
                      <a:r>
                        <a:rPr lang="ko-KR" altLang="en-US" sz="1800" b="1" dirty="0"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원장님</a:t>
                      </a:r>
                      <a:endParaRPr lang="en-US" altLang="ko-KR" sz="1800" b="1" dirty="0"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  <a:p>
                      <a:pPr latinLnBrk="1"/>
                      <a:r>
                        <a:rPr lang="ko-KR" altLang="en-US" sz="1800" b="1" dirty="0" smtClean="0"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휴진</a:t>
                      </a:r>
                      <a:endParaRPr lang="en-US" altLang="ko-KR" sz="1800" b="1" dirty="0">
                        <a:solidFill>
                          <a:schemeClr val="accent2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27</a:t>
                      </a:r>
                      <a:endParaRPr lang="en-US" altLang="ko-KR" sz="1800" dirty="0"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28</a:t>
                      </a:r>
                      <a:endParaRPr lang="ko-KR" altLang="en-US" sz="1800" dirty="0">
                        <a:solidFill>
                          <a:srgbClr val="0000FF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5222389"/>
                  </a:ext>
                </a:extLst>
              </a:tr>
              <a:tr h="94610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rgbClr val="FF0000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29</a:t>
                      </a:r>
                      <a:endParaRPr lang="ko-KR" altLang="en-US" sz="1800" dirty="0">
                        <a:solidFill>
                          <a:srgbClr val="FF0000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30</a:t>
                      </a:r>
                      <a:endParaRPr lang="en-US" altLang="ko-KR" sz="1800" dirty="0"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sz="1800" b="1" dirty="0" smtClean="0">
                        <a:solidFill>
                          <a:schemeClr val="accent2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b="1" dirty="0">
                        <a:solidFill>
                          <a:schemeClr val="tx1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800" b="1" dirty="0">
                        <a:solidFill>
                          <a:schemeClr val="tx1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dirty="0"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dirty="0">
                        <a:solidFill>
                          <a:srgbClr val="0000FF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5776262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4B50085-5BCA-41B0-9D57-7FB91EE95333}"/>
              </a:ext>
            </a:extLst>
          </p:cNvPr>
          <p:cNvSpPr txBox="1"/>
          <p:nvPr/>
        </p:nvSpPr>
        <p:spPr>
          <a:xfrm>
            <a:off x="1526916" y="29589"/>
            <a:ext cx="36631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dirty="0">
                <a:latin typeface="HY나무B" panose="02030600000101010101" pitchFamily="18" charset="-127"/>
                <a:ea typeface="HY나무B" panose="02030600000101010101" pitchFamily="18" charset="-127"/>
              </a:rPr>
              <a:t>청주 복대 </a:t>
            </a:r>
            <a:endParaRPr lang="en-US" altLang="ko-KR" sz="4000" dirty="0">
              <a:latin typeface="HY나무B" panose="02030600000101010101" pitchFamily="18" charset="-127"/>
              <a:ea typeface="HY나무B" panose="02030600000101010101" pitchFamily="18" charset="-127"/>
            </a:endParaRPr>
          </a:p>
          <a:p>
            <a:pPr algn="ctr"/>
            <a:r>
              <a:rPr lang="ko-KR" altLang="en-US" sz="4000" dirty="0">
                <a:latin typeface="HY나무B" panose="02030600000101010101" pitchFamily="18" charset="-127"/>
                <a:ea typeface="HY나무B" panose="02030600000101010101" pitchFamily="18" charset="-127"/>
              </a:rPr>
              <a:t>함소아한의원</a:t>
            </a:r>
            <a:endParaRPr lang="en-US" altLang="ko-KR" sz="4000" dirty="0">
              <a:latin typeface="HY나무B" panose="02030600000101010101" pitchFamily="18" charset="-127"/>
              <a:ea typeface="HY나무B" panose="02030600000101010101" pitchFamily="18" charset="-127"/>
            </a:endParaRPr>
          </a:p>
          <a:p>
            <a:pPr algn="ctr"/>
            <a:r>
              <a:rPr lang="en-US" altLang="ko-KR" sz="4000" dirty="0">
                <a:latin typeface="HY나무B" panose="02030600000101010101" pitchFamily="18" charset="-127"/>
                <a:ea typeface="HY나무B" panose="02030600000101010101" pitchFamily="18" charset="-127"/>
              </a:rPr>
              <a:t> </a:t>
            </a:r>
            <a:r>
              <a:rPr lang="en-US" altLang="ko-KR" sz="4000" dirty="0" smtClean="0">
                <a:latin typeface="HY나무B" panose="02030600000101010101" pitchFamily="18" charset="-127"/>
                <a:ea typeface="HY나무B" panose="02030600000101010101" pitchFamily="18" charset="-127"/>
              </a:rPr>
              <a:t>11</a:t>
            </a:r>
            <a:r>
              <a:rPr lang="ko-KR" altLang="en-US" sz="4000" dirty="0" smtClean="0">
                <a:latin typeface="HY나무B" panose="02030600000101010101" pitchFamily="18" charset="-127"/>
                <a:ea typeface="HY나무B" panose="02030600000101010101" pitchFamily="18" charset="-127"/>
              </a:rPr>
              <a:t>월 </a:t>
            </a:r>
            <a:r>
              <a:rPr lang="ko-KR" altLang="en-US" sz="4000" dirty="0">
                <a:latin typeface="HY나무B" panose="02030600000101010101" pitchFamily="18" charset="-127"/>
                <a:ea typeface="HY나무B" panose="02030600000101010101" pitchFamily="18" charset="-127"/>
              </a:rPr>
              <a:t>진료 안내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8BA6B90-3F15-4594-8D0C-57688EFF5D06}"/>
              </a:ext>
            </a:extLst>
          </p:cNvPr>
          <p:cNvSpPr txBox="1"/>
          <p:nvPr/>
        </p:nvSpPr>
        <p:spPr>
          <a:xfrm>
            <a:off x="68354" y="7437607"/>
            <a:ext cx="66321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>
                <a:solidFill>
                  <a:srgbClr val="FFC000"/>
                </a:solidFill>
                <a:latin typeface="HY나무B" panose="02030600000101010101" pitchFamily="18" charset="-127"/>
                <a:ea typeface="HY나무B" panose="02030600000101010101" pitchFamily="18" charset="-127"/>
              </a:rPr>
              <a:t>♥</a:t>
            </a:r>
            <a:r>
              <a:rPr lang="ko-KR" altLang="en-US" dirty="0">
                <a:solidFill>
                  <a:srgbClr val="FFC000"/>
                </a:solidFill>
                <a:latin typeface="HY나무B" panose="02030600000101010101" pitchFamily="18" charset="-127"/>
                <a:ea typeface="HY나무B" panose="02030600000101010101" pitchFamily="18" charset="-127"/>
              </a:rPr>
              <a:t> 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평일 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10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시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~6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시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30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분 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( 6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시 접수마감 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) </a:t>
            </a:r>
            <a:r>
              <a:rPr lang="ko-KR" altLang="en-US" b="1" dirty="0">
                <a:solidFill>
                  <a:srgbClr val="FFC000"/>
                </a:solidFill>
                <a:latin typeface="HY나무B" panose="02030600000101010101" pitchFamily="18" charset="-127"/>
                <a:ea typeface="HY나무B" panose="02030600000101010101" pitchFamily="18" charset="-127"/>
              </a:rPr>
              <a:t>♥</a:t>
            </a:r>
            <a:endParaRPr lang="en-US" altLang="ko-KR" dirty="0">
              <a:solidFill>
                <a:srgbClr val="FFC000"/>
              </a:solidFill>
              <a:latin typeface="HY나무B" panose="02030600000101010101" pitchFamily="18" charset="-127"/>
              <a:ea typeface="HY나무B" panose="02030600000101010101" pitchFamily="18" charset="-127"/>
            </a:endParaRPr>
          </a:p>
          <a:p>
            <a:pPr algn="ctr"/>
            <a:r>
              <a:rPr lang="ko-KR" altLang="en-US" b="1" dirty="0">
                <a:solidFill>
                  <a:srgbClr val="FFC000"/>
                </a:solidFill>
                <a:latin typeface="HY나무B" panose="02030600000101010101" pitchFamily="18" charset="-127"/>
                <a:ea typeface="HY나무B" panose="02030600000101010101" pitchFamily="18" charset="-127"/>
              </a:rPr>
              <a:t>♥</a:t>
            </a:r>
            <a:r>
              <a:rPr lang="ko-KR" altLang="en-US" b="1" dirty="0">
                <a:solidFill>
                  <a:schemeClr val="accent4"/>
                </a:solidFill>
                <a:latin typeface="HY나무B" panose="02030600000101010101" pitchFamily="18" charset="-127"/>
                <a:ea typeface="HY나무B" panose="02030600000101010101" pitchFamily="18" charset="-127"/>
              </a:rPr>
              <a:t> 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토요일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/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공휴일 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9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시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~3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시 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( 2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시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30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분 접수마감 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) </a:t>
            </a:r>
            <a:r>
              <a:rPr lang="ko-KR" altLang="en-US" b="1" dirty="0">
                <a:solidFill>
                  <a:srgbClr val="FFC000"/>
                </a:solidFill>
                <a:latin typeface="HY나무B" panose="02030600000101010101" pitchFamily="18" charset="-127"/>
                <a:ea typeface="HY나무B" panose="02030600000101010101" pitchFamily="18" charset="-127"/>
              </a:rPr>
              <a:t>♥</a:t>
            </a:r>
            <a:endParaRPr lang="en-US" altLang="ko-KR" dirty="0">
              <a:solidFill>
                <a:srgbClr val="FFC000"/>
              </a:solidFill>
              <a:latin typeface="HY나무B" panose="02030600000101010101" pitchFamily="18" charset="-127"/>
              <a:ea typeface="HY나무B" panose="02030600000101010101" pitchFamily="18" charset="-127"/>
            </a:endParaRPr>
          </a:p>
          <a:p>
            <a:endParaRPr lang="en-US" altLang="ko-KR" sz="2000" dirty="0">
              <a:latin typeface="HY나무B" panose="02030600000101010101" pitchFamily="18" charset="-127"/>
              <a:ea typeface="HY나무B" panose="02030600000101010101" pitchFamily="18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D40DE0F-3CD4-4253-82B6-00EFF92C9823}"/>
              </a:ext>
            </a:extLst>
          </p:cNvPr>
          <p:cNvSpPr txBox="1"/>
          <p:nvPr/>
        </p:nvSpPr>
        <p:spPr>
          <a:xfrm>
            <a:off x="1831185" y="8437705"/>
            <a:ext cx="32633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latin typeface="HY나무B" panose="02030600000101010101" pitchFamily="18" charset="-127"/>
                <a:ea typeface="HY나무B" panose="02030600000101010101" pitchFamily="18" charset="-127"/>
              </a:rPr>
              <a:t>[ </a:t>
            </a:r>
            <a:r>
              <a:rPr lang="ko-KR" altLang="en-US" sz="1600" dirty="0">
                <a:latin typeface="HY나무B" panose="02030600000101010101" pitchFamily="18" charset="-127"/>
                <a:ea typeface="HY나무B" panose="02030600000101010101" pitchFamily="18" charset="-127"/>
              </a:rPr>
              <a:t>청주 복대 </a:t>
            </a:r>
            <a:r>
              <a:rPr lang="ko-KR" altLang="en-US" sz="1600" dirty="0" err="1" smtClean="0">
                <a:latin typeface="HY나무B" panose="02030600000101010101" pitchFamily="18" charset="-127"/>
                <a:ea typeface="HY나무B" panose="02030600000101010101" pitchFamily="18" charset="-127"/>
              </a:rPr>
              <a:t>함소아한의원</a:t>
            </a:r>
            <a:r>
              <a:rPr lang="ko-KR" altLang="en-US" sz="1600" dirty="0" smtClean="0">
                <a:latin typeface="HY나무B" panose="02030600000101010101" pitchFamily="18" charset="-127"/>
                <a:ea typeface="HY나무B" panose="02030600000101010101" pitchFamily="18" charset="-127"/>
              </a:rPr>
              <a:t> </a:t>
            </a:r>
            <a:r>
              <a:rPr lang="en-US" altLang="ko-KR" sz="1600" dirty="0">
                <a:latin typeface="HY나무B" panose="02030600000101010101" pitchFamily="18" charset="-127"/>
                <a:ea typeface="HY나무B" panose="02030600000101010101" pitchFamily="18" charset="-127"/>
              </a:rPr>
              <a:t>]</a:t>
            </a:r>
          </a:p>
          <a:p>
            <a:pPr algn="ctr"/>
            <a:r>
              <a:rPr lang="ko-KR" altLang="en-US" sz="1600" dirty="0">
                <a:latin typeface="HY나무B" panose="02030600000101010101" pitchFamily="18" charset="-127"/>
                <a:ea typeface="HY나무B" panose="02030600000101010101" pitchFamily="18" charset="-127"/>
              </a:rPr>
              <a:t>☎</a:t>
            </a:r>
            <a:r>
              <a:rPr lang="en-US" altLang="ko-KR" sz="1600" dirty="0">
                <a:latin typeface="HY나무B" panose="02030600000101010101" pitchFamily="18" charset="-127"/>
                <a:ea typeface="HY나무B" panose="02030600000101010101" pitchFamily="18" charset="-127"/>
              </a:rPr>
              <a:t>) 043-276-1075</a:t>
            </a:r>
            <a:endParaRPr lang="ko-KR" altLang="en-US" sz="1600" dirty="0">
              <a:latin typeface="HY나무B" panose="02030600000101010101" pitchFamily="18" charset="-127"/>
              <a:ea typeface="HY나무B" panose="02030600000101010101" pitchFamily="18" charset="-12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58E8AF6-94D5-4924-809A-36C34573C911}"/>
              </a:ext>
            </a:extLst>
          </p:cNvPr>
          <p:cNvSpPr txBox="1"/>
          <p:nvPr/>
        </p:nvSpPr>
        <p:spPr>
          <a:xfrm>
            <a:off x="68354" y="8022382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>
                <a:solidFill>
                  <a:srgbClr val="FFC000"/>
                </a:solidFill>
                <a:latin typeface="HY나무B" panose="02030600000101010101" pitchFamily="18" charset="-127"/>
                <a:ea typeface="HY나무B" panose="02030600000101010101" pitchFamily="18" charset="-127"/>
              </a:rPr>
              <a:t>♥</a:t>
            </a:r>
            <a:r>
              <a:rPr lang="ko-KR" altLang="en-US" dirty="0">
                <a:solidFill>
                  <a:srgbClr val="FF0066"/>
                </a:solidFill>
                <a:latin typeface="HY나무B" panose="02030600000101010101" pitchFamily="18" charset="-127"/>
                <a:ea typeface="HY나무B" panose="02030600000101010101" pitchFamily="18" charset="-127"/>
              </a:rPr>
              <a:t> 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점심시간 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12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시 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30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분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~2</a:t>
            </a:r>
            <a:r>
              <a:rPr lang="ko-KR" altLang="en-US" dirty="0" smtClean="0">
                <a:latin typeface="HY나무B" panose="02030600000101010101" pitchFamily="18" charset="-127"/>
                <a:ea typeface="HY나무B" panose="02030600000101010101" pitchFamily="18" charset="-127"/>
              </a:rPr>
              <a:t>시</a:t>
            </a:r>
            <a:r>
              <a:rPr lang="en-US" altLang="ko-KR" dirty="0" smtClean="0">
                <a:latin typeface="HY나무B" panose="02030600000101010101" pitchFamily="18" charset="-127"/>
                <a:ea typeface="HY나무B" panose="02030600000101010101" pitchFamily="18" charset="-127"/>
              </a:rPr>
              <a:t>( 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토요일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/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공휴일은 점심시간 없어요 </a:t>
            </a:r>
            <a:r>
              <a:rPr lang="ko-KR" altLang="en-US" b="1" dirty="0">
                <a:solidFill>
                  <a:srgbClr val="FFC000"/>
                </a:solidFill>
                <a:latin typeface="HY나무B" panose="02030600000101010101" pitchFamily="18" charset="-127"/>
                <a:ea typeface="HY나무B" panose="02030600000101010101" pitchFamily="18" charset="-127"/>
              </a:rPr>
              <a:t>♥</a:t>
            </a:r>
            <a:endParaRPr lang="en-US" altLang="ko-KR" dirty="0">
              <a:solidFill>
                <a:srgbClr val="FFC000"/>
              </a:solidFill>
              <a:latin typeface="HY나무B" panose="02030600000101010101" pitchFamily="18" charset="-127"/>
              <a:ea typeface="HY나무B" panose="02030600000101010101" pitchFamily="18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4" y="108857"/>
            <a:ext cx="1724024" cy="195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514" y="108857"/>
            <a:ext cx="1606026" cy="195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920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xmlns="" id="{83A8B939-7E19-4AD3-B7F8-1A6BB34B2624}"/>
              </a:ext>
            </a:extLst>
          </p:cNvPr>
          <p:cNvSpPr/>
          <p:nvPr/>
        </p:nvSpPr>
        <p:spPr>
          <a:xfrm>
            <a:off x="16592" y="23454"/>
            <a:ext cx="6858000" cy="9103525"/>
          </a:xfrm>
          <a:prstGeom prst="rect">
            <a:avLst/>
          </a:prstGeom>
          <a:solidFill>
            <a:schemeClr val="bg1"/>
          </a:solidFill>
          <a:ln w="1524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xmlns="" id="{7B3E03BA-1898-4062-AFF3-6E34D6577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194027"/>
              </p:ext>
            </p:extLst>
          </p:nvPr>
        </p:nvGraphicFramePr>
        <p:xfrm>
          <a:off x="225814" y="2078939"/>
          <a:ext cx="6406372" cy="74644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06300">
                  <a:extLst>
                    <a:ext uri="{9D8B030D-6E8A-4147-A177-3AD203B41FA5}">
                      <a16:colId xmlns:a16="http://schemas.microsoft.com/office/drawing/2014/main" xmlns="" val="627084170"/>
                    </a:ext>
                  </a:extLst>
                </a:gridCol>
                <a:gridCol w="924092">
                  <a:extLst>
                    <a:ext uri="{9D8B030D-6E8A-4147-A177-3AD203B41FA5}">
                      <a16:colId xmlns:a16="http://schemas.microsoft.com/office/drawing/2014/main" xmlns="" val="3180253379"/>
                    </a:ext>
                  </a:extLst>
                </a:gridCol>
                <a:gridCol w="882937">
                  <a:extLst>
                    <a:ext uri="{9D8B030D-6E8A-4147-A177-3AD203B41FA5}">
                      <a16:colId xmlns:a16="http://schemas.microsoft.com/office/drawing/2014/main" xmlns="" val="2306064320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xmlns="" val="2755798739"/>
                    </a:ext>
                  </a:extLst>
                </a:gridCol>
                <a:gridCol w="947058">
                  <a:extLst>
                    <a:ext uri="{9D8B030D-6E8A-4147-A177-3AD203B41FA5}">
                      <a16:colId xmlns:a16="http://schemas.microsoft.com/office/drawing/2014/main" xmlns="" val="3711356079"/>
                    </a:ext>
                  </a:extLst>
                </a:gridCol>
                <a:gridCol w="938161">
                  <a:extLst>
                    <a:ext uri="{9D8B030D-6E8A-4147-A177-3AD203B41FA5}">
                      <a16:colId xmlns:a16="http://schemas.microsoft.com/office/drawing/2014/main" xmlns="" val="1200754112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026761429"/>
                    </a:ext>
                  </a:extLst>
                </a:gridCol>
              </a:tblGrid>
              <a:tr h="7464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일</a:t>
                      </a:r>
                      <a:endParaRPr lang="ko-KR" altLang="en-US" sz="2000" b="0" dirty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월</a:t>
                      </a:r>
                      <a:endParaRPr lang="en-US" altLang="ko-KR" sz="2000" b="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화</a:t>
                      </a:r>
                      <a:endParaRPr lang="en-US" altLang="ko-KR" sz="2000" b="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수</a:t>
                      </a:r>
                      <a:endParaRPr lang="ko-KR" altLang="en-US" sz="2000" b="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목</a:t>
                      </a:r>
                      <a:endParaRPr lang="en-US" altLang="ko-KR" sz="200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  <a:p>
                      <a:pPr algn="ctr" latinLnBrk="1"/>
                      <a:endParaRPr lang="en-US" altLang="ko-KR" sz="2000" b="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금</a:t>
                      </a:r>
                      <a:endParaRPr lang="ko-KR" altLang="en-US" sz="2000" b="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토</a:t>
                      </a:r>
                      <a:endParaRPr lang="ko-KR" altLang="en-US" sz="2000" b="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6823383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xmlns="" id="{AAF6E92B-1DA7-44BB-BA60-6A509A63F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458594"/>
              </p:ext>
            </p:extLst>
          </p:nvPr>
        </p:nvGraphicFramePr>
        <p:xfrm>
          <a:off x="220634" y="2456303"/>
          <a:ext cx="6406372" cy="5913120"/>
        </p:xfrm>
        <a:graphic>
          <a:graphicData uri="http://schemas.openxmlformats.org/drawingml/2006/table">
            <a:tbl>
              <a:tblPr bandRow="1">
                <a:solidFill>
                  <a:srgbClr val="FFCCFF"/>
                </a:solidFill>
                <a:tableStyleId>{00A15C55-8517-42AA-B614-E9B94910E393}</a:tableStyleId>
              </a:tblPr>
              <a:tblGrid>
                <a:gridCol w="905168">
                  <a:extLst>
                    <a:ext uri="{9D8B030D-6E8A-4147-A177-3AD203B41FA5}">
                      <a16:colId xmlns:a16="http://schemas.microsoft.com/office/drawing/2014/main" xmlns="" val="427915854"/>
                    </a:ext>
                  </a:extLst>
                </a:gridCol>
                <a:gridCol w="925224">
                  <a:extLst>
                    <a:ext uri="{9D8B030D-6E8A-4147-A177-3AD203B41FA5}">
                      <a16:colId xmlns:a16="http://schemas.microsoft.com/office/drawing/2014/main" xmlns="" val="3671484348"/>
                    </a:ext>
                  </a:extLst>
                </a:gridCol>
                <a:gridCol w="881805">
                  <a:extLst>
                    <a:ext uri="{9D8B030D-6E8A-4147-A177-3AD203B41FA5}">
                      <a16:colId xmlns:a16="http://schemas.microsoft.com/office/drawing/2014/main" xmlns="" val="2082475462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xmlns="" val="3761617842"/>
                    </a:ext>
                  </a:extLst>
                </a:gridCol>
                <a:gridCol w="947058">
                  <a:extLst>
                    <a:ext uri="{9D8B030D-6E8A-4147-A177-3AD203B41FA5}">
                      <a16:colId xmlns:a16="http://schemas.microsoft.com/office/drawing/2014/main" xmlns="" val="2212574621"/>
                    </a:ext>
                  </a:extLst>
                </a:gridCol>
                <a:gridCol w="939293">
                  <a:extLst>
                    <a:ext uri="{9D8B030D-6E8A-4147-A177-3AD203B41FA5}">
                      <a16:colId xmlns:a16="http://schemas.microsoft.com/office/drawing/2014/main" xmlns="" val="3735793433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831489616"/>
                    </a:ext>
                  </a:extLst>
                </a:gridCol>
              </a:tblGrid>
              <a:tr h="794658">
                <a:tc>
                  <a:txBody>
                    <a:bodyPr/>
                    <a:lstStyle/>
                    <a:p>
                      <a:pPr algn="l" latinLnBrk="1"/>
                      <a:endParaRPr lang="ko-KR" altLang="en-US" sz="1800" b="1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0066FF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도</a:t>
                      </a:r>
                      <a:r>
                        <a:rPr lang="ko-KR" altLang="en-US" sz="1800" b="1" dirty="0" smtClean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휴진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3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7030A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권</a:t>
                      </a:r>
                      <a:r>
                        <a:rPr lang="ko-KR" altLang="en-US" sz="1800" b="1" dirty="0" smtClean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원장님 </a:t>
                      </a:r>
                      <a:endParaRPr lang="en-US" altLang="ko-KR" sz="1800" b="1" dirty="0" smtClean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4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0000FF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5</a:t>
                      </a:r>
                      <a:endParaRPr lang="ko-KR" altLang="en-US" sz="1800" b="1" dirty="0">
                        <a:solidFill>
                          <a:srgbClr val="0000FF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3313296"/>
                  </a:ext>
                </a:extLst>
              </a:tr>
              <a:tr h="926977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6</a:t>
                      </a:r>
                      <a:endParaRPr lang="en-US" altLang="ko-KR" sz="1800" b="1" dirty="0" smtClean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7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8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baseline="0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9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0066FF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도</a:t>
                      </a:r>
                      <a:r>
                        <a:rPr lang="ko-KR" altLang="en-US" sz="1800" b="1" dirty="0" smtClean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휴진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10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7030A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권</a:t>
                      </a:r>
                      <a:r>
                        <a:rPr lang="ko-KR" altLang="en-US" sz="1800" b="1" dirty="0" smtClean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원장님 </a:t>
                      </a:r>
                      <a:endParaRPr lang="en-US" altLang="ko-KR" sz="1800" b="1" dirty="0" smtClean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11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0033CC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12</a:t>
                      </a:r>
                      <a:endParaRPr lang="ko-KR" altLang="en-US" sz="1800" b="1" dirty="0">
                        <a:solidFill>
                          <a:srgbClr val="0033CC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2739128"/>
                  </a:ext>
                </a:extLst>
              </a:tr>
              <a:tr h="903514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13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14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15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16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0066FF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도</a:t>
                      </a:r>
                      <a:r>
                        <a:rPr lang="ko-KR" altLang="en-US" sz="1800" b="1" dirty="0" smtClean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휴진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17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7030A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권</a:t>
                      </a:r>
                      <a:r>
                        <a:rPr lang="ko-KR" altLang="en-US" sz="1800" b="1" dirty="0" smtClean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18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0000FF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19</a:t>
                      </a:r>
                      <a:endParaRPr lang="ko-KR" altLang="en-US" sz="1800" b="1" dirty="0">
                        <a:solidFill>
                          <a:srgbClr val="0000FF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55349647"/>
                  </a:ext>
                </a:extLst>
              </a:tr>
              <a:tr h="881743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20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21</a:t>
                      </a:r>
                      <a:endParaRPr lang="en-US" altLang="ko-KR" sz="1800" b="1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22</a:t>
                      </a:r>
                      <a:endParaRPr lang="en-US" altLang="ko-KR" sz="1800" b="1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23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800" dirty="0" smtClean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24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800" b="1" dirty="0" smtClean="0">
                        <a:solidFill>
                          <a:schemeClr val="dk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25</a:t>
                      </a:r>
                    </a:p>
                    <a:p>
                      <a:pPr algn="l" latinLnBrk="1"/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크리스마스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0033CC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26</a:t>
                      </a:r>
                    </a:p>
                    <a:p>
                      <a:pPr algn="l" latinLnBrk="1"/>
                      <a:endParaRPr lang="ko-KR" altLang="en-US" sz="1800" b="1" dirty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5222389"/>
                  </a:ext>
                </a:extLst>
              </a:tr>
              <a:tr h="912223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27</a:t>
                      </a:r>
                    </a:p>
                    <a:p>
                      <a:pPr algn="l" latinLnBrk="1"/>
                      <a:endParaRPr lang="ko-KR" altLang="en-US" sz="1800" b="1" dirty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28</a:t>
                      </a:r>
                    </a:p>
                    <a:p>
                      <a:pPr algn="l" latinLnBrk="1"/>
                      <a:endParaRPr lang="en-US" altLang="ko-KR" sz="1800" b="1" dirty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29</a:t>
                      </a:r>
                      <a:endParaRPr lang="en-US" altLang="ko-KR" sz="1800" b="1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30</a:t>
                      </a:r>
                    </a:p>
                    <a:p>
                      <a:pPr algn="l" latinLnBrk="1"/>
                      <a:r>
                        <a:rPr lang="ko-KR" altLang="en-US" sz="1800" b="1" dirty="0" smtClean="0">
                          <a:solidFill>
                            <a:srgbClr val="0066FF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도</a:t>
                      </a:r>
                      <a:r>
                        <a:rPr lang="ko-KR" altLang="en-US" sz="1800" b="1" dirty="0" smtClean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휴진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31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7030A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박</a:t>
                      </a:r>
                      <a:r>
                        <a:rPr lang="ko-KR" altLang="en-US" sz="1800" b="1" dirty="0" smtClean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chemeClr val="dk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800" b="1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800" b="1" dirty="0">
                        <a:solidFill>
                          <a:srgbClr val="0000FF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5776262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4B50085-5BCA-41B0-9D57-7FB91EE95333}"/>
              </a:ext>
            </a:extLst>
          </p:cNvPr>
          <p:cNvSpPr txBox="1"/>
          <p:nvPr/>
        </p:nvSpPr>
        <p:spPr>
          <a:xfrm>
            <a:off x="1614004" y="-3069"/>
            <a:ext cx="36631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청주 복대 </a:t>
            </a:r>
            <a:endParaRPr lang="en-US" altLang="ko-KR" sz="4400" dirty="0">
              <a:latin typeface="a어린왕자L" panose="02020600000000000000" pitchFamily="18" charset="-127"/>
              <a:ea typeface="a어린왕자L" panose="02020600000000000000" pitchFamily="18" charset="-127"/>
            </a:endParaRPr>
          </a:p>
          <a:p>
            <a:pPr algn="ctr"/>
            <a:r>
              <a:rPr lang="ko-KR" altLang="en-US" sz="44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함소아한의원</a:t>
            </a:r>
            <a:endParaRPr lang="en-US" altLang="ko-KR" sz="4400" dirty="0">
              <a:latin typeface="a어린왕자L" panose="02020600000000000000" pitchFamily="18" charset="-127"/>
              <a:ea typeface="a어린왕자L" panose="02020600000000000000" pitchFamily="18" charset="-127"/>
            </a:endParaRPr>
          </a:p>
          <a:p>
            <a:pPr algn="ctr"/>
            <a:r>
              <a:rPr lang="en-US" altLang="ko-KR" sz="4400" dirty="0" smtClean="0">
                <a:latin typeface="a어린왕자L" panose="02020600000000000000" pitchFamily="18" charset="-127"/>
                <a:ea typeface="a어린왕자L" panose="02020600000000000000" pitchFamily="18" charset="-127"/>
              </a:rPr>
              <a:t>12</a:t>
            </a:r>
            <a:r>
              <a:rPr lang="ko-KR" altLang="en-US" sz="4400" dirty="0" smtClean="0">
                <a:latin typeface="a어린왕자L" panose="02020600000000000000" pitchFamily="18" charset="-127"/>
                <a:ea typeface="a어린왕자L" panose="02020600000000000000" pitchFamily="18" charset="-127"/>
              </a:rPr>
              <a:t>월 </a:t>
            </a:r>
            <a:r>
              <a:rPr lang="ko-KR" altLang="en-US" sz="44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진료 안내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8BA6B90-3F15-4594-8D0C-57688EFF5D06}"/>
              </a:ext>
            </a:extLst>
          </p:cNvPr>
          <p:cNvSpPr txBox="1"/>
          <p:nvPr/>
        </p:nvSpPr>
        <p:spPr>
          <a:xfrm>
            <a:off x="265361" y="7164877"/>
            <a:ext cx="63044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dirty="0" smtClean="0">
                <a:solidFill>
                  <a:srgbClr val="7030A0"/>
                </a:solidFill>
                <a:latin typeface="a뻥이뿡이" pitchFamily="18" charset="-127"/>
                <a:ea typeface="a뻥이뿡이" pitchFamily="18" charset="-127"/>
              </a:rPr>
              <a:t>♥</a:t>
            </a:r>
            <a:r>
              <a:rPr lang="ko-KR" altLang="en-US" sz="2000" dirty="0" smtClean="0">
                <a:solidFill>
                  <a:srgbClr val="FFC000"/>
                </a:solidFill>
                <a:latin typeface="a어린왕자L" panose="02020600000000000000" pitchFamily="18" charset="-127"/>
                <a:ea typeface="a어린왕자L" panose="02020600000000000000" pitchFamily="18" charset="-127"/>
              </a:rPr>
              <a:t> </a:t>
            </a:r>
            <a:r>
              <a:rPr lang="ko-KR" altLang="en-US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평일 </a:t>
            </a:r>
            <a:r>
              <a:rPr lang="en-US" altLang="ko-KR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10</a:t>
            </a:r>
            <a:r>
              <a:rPr lang="ko-KR" altLang="en-US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시</a:t>
            </a:r>
            <a:r>
              <a:rPr lang="en-US" altLang="ko-KR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~6</a:t>
            </a:r>
            <a:r>
              <a:rPr lang="ko-KR" altLang="en-US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시</a:t>
            </a:r>
            <a:r>
              <a:rPr lang="en-US" altLang="ko-KR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30</a:t>
            </a:r>
            <a:r>
              <a:rPr lang="ko-KR" altLang="en-US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분 </a:t>
            </a:r>
            <a:r>
              <a:rPr lang="en-US" altLang="ko-KR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( 6</a:t>
            </a:r>
            <a:r>
              <a:rPr lang="ko-KR" altLang="en-US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시 접수마감 </a:t>
            </a:r>
            <a:r>
              <a:rPr lang="en-US" altLang="ko-KR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) </a:t>
            </a:r>
            <a:r>
              <a:rPr lang="ko-KR" altLang="en-US" sz="2000" b="1" dirty="0">
                <a:solidFill>
                  <a:srgbClr val="7030A0"/>
                </a:solidFill>
                <a:latin typeface="a뻥이뿡이" pitchFamily="18" charset="-127"/>
                <a:ea typeface="a뻥이뿡이" pitchFamily="18" charset="-127"/>
              </a:rPr>
              <a:t>♥</a:t>
            </a:r>
            <a:endParaRPr lang="en-US" altLang="ko-KR" sz="2000" dirty="0">
              <a:solidFill>
                <a:srgbClr val="7030A0"/>
              </a:solidFill>
              <a:latin typeface="a뻥이뿡이" pitchFamily="18" charset="-127"/>
              <a:ea typeface="a뻥이뿡이" pitchFamily="18" charset="-127"/>
            </a:endParaRPr>
          </a:p>
          <a:p>
            <a:pPr algn="ctr"/>
            <a:r>
              <a:rPr lang="ko-KR" altLang="en-US" sz="2000" b="1" dirty="0">
                <a:solidFill>
                  <a:srgbClr val="7030A0"/>
                </a:solidFill>
                <a:latin typeface="a뻥이뿡이" pitchFamily="18" charset="-127"/>
                <a:ea typeface="a뻥이뿡이" pitchFamily="18" charset="-127"/>
              </a:rPr>
              <a:t>♥</a:t>
            </a:r>
            <a:r>
              <a:rPr lang="ko-KR" altLang="en-US" sz="2000" b="1" dirty="0">
                <a:solidFill>
                  <a:schemeClr val="accent4"/>
                </a:solidFill>
                <a:latin typeface="a깜짝이야" panose="02020600000000000000" pitchFamily="18" charset="-127"/>
                <a:ea typeface="a깜짝이야" panose="02020600000000000000" pitchFamily="18" charset="-127"/>
              </a:rPr>
              <a:t> </a:t>
            </a:r>
            <a:r>
              <a:rPr lang="ko-KR" altLang="en-US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토요일</a:t>
            </a:r>
            <a:r>
              <a:rPr lang="en-US" altLang="ko-KR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/</a:t>
            </a:r>
            <a:r>
              <a:rPr lang="ko-KR" altLang="en-US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공휴일 </a:t>
            </a:r>
            <a:r>
              <a:rPr lang="en-US" altLang="ko-KR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9</a:t>
            </a:r>
            <a:r>
              <a:rPr lang="ko-KR" altLang="en-US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시</a:t>
            </a:r>
            <a:r>
              <a:rPr lang="en-US" altLang="ko-KR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~3</a:t>
            </a:r>
            <a:r>
              <a:rPr lang="ko-KR" altLang="en-US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시 </a:t>
            </a:r>
            <a:r>
              <a:rPr lang="en-US" altLang="ko-KR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( 2</a:t>
            </a:r>
            <a:r>
              <a:rPr lang="ko-KR" altLang="en-US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시</a:t>
            </a:r>
            <a:r>
              <a:rPr lang="en-US" altLang="ko-KR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30</a:t>
            </a:r>
            <a:r>
              <a:rPr lang="ko-KR" altLang="en-US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분 접수마감 </a:t>
            </a:r>
            <a:r>
              <a:rPr lang="en-US" altLang="ko-KR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) </a:t>
            </a:r>
            <a:r>
              <a:rPr lang="ko-KR" altLang="en-US" sz="2000" b="1" dirty="0" smtClean="0">
                <a:solidFill>
                  <a:srgbClr val="7030A0"/>
                </a:solidFill>
                <a:latin typeface="a뻥이뿡이" pitchFamily="18" charset="-127"/>
                <a:ea typeface="a뻥이뿡이" pitchFamily="18" charset="-127"/>
              </a:rPr>
              <a:t>♥</a:t>
            </a:r>
            <a:endParaRPr lang="en-US" altLang="ko-KR" sz="2000" b="1" dirty="0" smtClean="0">
              <a:solidFill>
                <a:srgbClr val="7030A0"/>
              </a:solidFill>
              <a:latin typeface="a뻥이뿡이" pitchFamily="18" charset="-127"/>
              <a:ea typeface="a뻥이뿡이" pitchFamily="18" charset="-127"/>
            </a:endParaRPr>
          </a:p>
          <a:p>
            <a:pPr algn="ctr"/>
            <a:r>
              <a:rPr lang="ko-KR" altLang="en-US" sz="2000" b="1" dirty="0">
                <a:solidFill>
                  <a:srgbClr val="7030A0"/>
                </a:solidFill>
                <a:latin typeface="a뻥이뿡이" pitchFamily="18" charset="-127"/>
                <a:ea typeface="a뻥이뿡이" pitchFamily="18" charset="-127"/>
              </a:rPr>
              <a:t>♥</a:t>
            </a:r>
            <a:r>
              <a:rPr lang="ko-KR" altLang="en-US" sz="2000" dirty="0">
                <a:solidFill>
                  <a:srgbClr val="FF0066"/>
                </a:solidFill>
                <a:latin typeface="a곰발바닥" panose="02020600000000000000" pitchFamily="18" charset="-127"/>
                <a:ea typeface="a곰발바닥" panose="02020600000000000000" pitchFamily="18" charset="-127"/>
              </a:rPr>
              <a:t> </a:t>
            </a:r>
            <a:r>
              <a:rPr lang="ko-KR" altLang="en-US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점심시간 </a:t>
            </a:r>
            <a:r>
              <a:rPr lang="en-US" altLang="ko-KR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12</a:t>
            </a:r>
            <a:r>
              <a:rPr lang="ko-KR" altLang="en-US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시 </a:t>
            </a:r>
            <a:r>
              <a:rPr lang="en-US" altLang="ko-KR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30</a:t>
            </a:r>
            <a:r>
              <a:rPr lang="ko-KR" altLang="en-US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분</a:t>
            </a:r>
            <a:r>
              <a:rPr lang="en-US" altLang="ko-KR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~2</a:t>
            </a:r>
            <a:r>
              <a:rPr lang="ko-KR" altLang="en-US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시 </a:t>
            </a:r>
            <a:r>
              <a:rPr lang="en-US" altLang="ko-KR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( </a:t>
            </a:r>
            <a:r>
              <a:rPr lang="ko-KR" altLang="en-US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토요일</a:t>
            </a:r>
            <a:r>
              <a:rPr lang="en-US" altLang="ko-KR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/</a:t>
            </a:r>
            <a:r>
              <a:rPr lang="ko-KR" altLang="en-US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공휴일은 점심시간 없어요</a:t>
            </a:r>
            <a:r>
              <a:rPr lang="en-US" altLang="ko-KR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)</a:t>
            </a:r>
            <a:r>
              <a:rPr lang="ko-KR" altLang="en-US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 </a:t>
            </a:r>
            <a:r>
              <a:rPr lang="ko-KR" altLang="en-US" sz="2000" b="1" dirty="0">
                <a:solidFill>
                  <a:srgbClr val="7030A0"/>
                </a:solidFill>
                <a:latin typeface="a뻥이뿡이" pitchFamily="18" charset="-127"/>
                <a:ea typeface="a뻥이뿡이" pitchFamily="18" charset="-127"/>
              </a:rPr>
              <a:t>♥</a:t>
            </a:r>
            <a:endParaRPr lang="en-US" altLang="ko-KR" sz="2000" b="1" dirty="0" smtClean="0">
              <a:solidFill>
                <a:srgbClr val="7030A0"/>
              </a:solidFill>
              <a:latin typeface="a뻥이뿡이" pitchFamily="18" charset="-127"/>
              <a:ea typeface="a뻥이뿡이" pitchFamily="18" charset="-127"/>
            </a:endParaRPr>
          </a:p>
          <a:p>
            <a:pPr algn="ctr"/>
            <a:r>
              <a:rPr lang="ko-KR" altLang="en-US" sz="2000" b="1" dirty="0" smtClean="0">
                <a:solidFill>
                  <a:srgbClr val="FF33CC"/>
                </a:solidFill>
                <a:latin typeface="a뻥이뿡이" pitchFamily="18" charset="-127"/>
                <a:ea typeface="a뻥이뿡이" pitchFamily="18" charset="-127"/>
              </a:rPr>
              <a:t>♥ 권수정 원장님 </a:t>
            </a:r>
            <a:r>
              <a:rPr lang="en-US" altLang="ko-KR" sz="2000" b="1" dirty="0" smtClean="0">
                <a:solidFill>
                  <a:srgbClr val="FF33CC"/>
                </a:solidFill>
                <a:latin typeface="a뻥이뿡이" pitchFamily="18" charset="-127"/>
                <a:ea typeface="a뻥이뿡이" pitchFamily="18" charset="-127"/>
              </a:rPr>
              <a:t>12/19(</a:t>
            </a:r>
            <a:r>
              <a:rPr lang="ko-KR" altLang="en-US" sz="2000" b="1" dirty="0" smtClean="0">
                <a:solidFill>
                  <a:srgbClr val="FF33CC"/>
                </a:solidFill>
                <a:latin typeface="a뻥이뿡이" pitchFamily="18" charset="-127"/>
                <a:ea typeface="a뻥이뿡이" pitchFamily="18" charset="-127"/>
              </a:rPr>
              <a:t>토</a:t>
            </a:r>
            <a:r>
              <a:rPr lang="en-US" altLang="ko-KR" sz="2000" b="1" dirty="0" smtClean="0">
                <a:solidFill>
                  <a:srgbClr val="FF33CC"/>
                </a:solidFill>
                <a:latin typeface="a뻥이뿡이" pitchFamily="18" charset="-127"/>
                <a:ea typeface="a뻥이뿡이" pitchFamily="18" charset="-127"/>
              </a:rPr>
              <a:t>)</a:t>
            </a:r>
            <a:r>
              <a:rPr lang="ko-KR" altLang="en-US" sz="2000" b="1" dirty="0" smtClean="0">
                <a:solidFill>
                  <a:srgbClr val="FF33CC"/>
                </a:solidFill>
                <a:latin typeface="a뻥이뿡이" pitchFamily="18" charset="-127"/>
                <a:ea typeface="a뻥이뿡이" pitchFamily="18" charset="-127"/>
              </a:rPr>
              <a:t>까지 진료 후 출산휴가 들어갑니다 ♥</a:t>
            </a:r>
            <a:endParaRPr lang="en-US" altLang="ko-KR" sz="2000" b="1" dirty="0" smtClean="0">
              <a:solidFill>
                <a:srgbClr val="FF33CC"/>
              </a:solidFill>
              <a:latin typeface="a뻥이뿡이" pitchFamily="18" charset="-127"/>
              <a:ea typeface="a뻥이뿡이" pitchFamily="18" charset="-127"/>
            </a:endParaRPr>
          </a:p>
          <a:p>
            <a:pPr algn="ctr"/>
            <a:r>
              <a:rPr lang="en-US" altLang="ko-KR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[ </a:t>
            </a:r>
            <a:r>
              <a:rPr lang="ko-KR" altLang="en-US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청주 복대 </a:t>
            </a:r>
            <a:r>
              <a:rPr lang="ko-KR" altLang="en-US" sz="2000" dirty="0" err="1">
                <a:latin typeface="a어린왕자L" panose="02020600000000000000" pitchFamily="18" charset="-127"/>
                <a:ea typeface="a어린왕자L" panose="02020600000000000000" pitchFamily="18" charset="-127"/>
              </a:rPr>
              <a:t>함소아</a:t>
            </a:r>
            <a:r>
              <a:rPr lang="ko-KR" altLang="en-US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 한의원 </a:t>
            </a:r>
            <a:r>
              <a:rPr lang="en-US" altLang="ko-KR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]</a:t>
            </a:r>
          </a:p>
          <a:p>
            <a:pPr algn="ctr"/>
            <a:r>
              <a:rPr lang="ko-KR" altLang="en-US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☎</a:t>
            </a:r>
            <a:r>
              <a:rPr lang="en-US" altLang="ko-KR" sz="20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) </a:t>
            </a:r>
            <a:r>
              <a:rPr lang="en-US" altLang="ko-KR" sz="2000" dirty="0" smtClean="0">
                <a:latin typeface="a어린왕자L" panose="02020600000000000000" pitchFamily="18" charset="-127"/>
                <a:ea typeface="a어린왕자L" panose="02020600000000000000" pitchFamily="18" charset="-127"/>
              </a:rPr>
              <a:t>043-276-1075</a:t>
            </a:r>
            <a:endParaRPr lang="ko-KR" altLang="en-US" sz="2000" dirty="0">
              <a:latin typeface="a어린왕자L" panose="02020600000000000000" pitchFamily="18" charset="-127"/>
              <a:ea typeface="a어린왕자L" panose="02020600000000000000" pitchFamily="18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067" y="163285"/>
            <a:ext cx="1563752" cy="1870216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89" y="293913"/>
            <a:ext cx="1353005" cy="170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32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xmlns="" id="{83A8B939-7E19-4AD3-B7F8-1A6BB34B2624}"/>
              </a:ext>
            </a:extLst>
          </p:cNvPr>
          <p:cNvSpPr/>
          <p:nvPr/>
        </p:nvSpPr>
        <p:spPr>
          <a:xfrm>
            <a:off x="-5180" y="18702"/>
            <a:ext cx="6858000" cy="9103525"/>
          </a:xfrm>
          <a:prstGeom prst="rect">
            <a:avLst/>
          </a:prstGeom>
          <a:solidFill>
            <a:schemeClr val="bg1"/>
          </a:solidFill>
          <a:ln w="152400"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xmlns="" id="{7B3E03BA-1898-4062-AFF3-6E34D6577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481668"/>
              </p:ext>
            </p:extLst>
          </p:nvPr>
        </p:nvGraphicFramePr>
        <p:xfrm>
          <a:off x="225814" y="2078939"/>
          <a:ext cx="6406372" cy="74644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06300">
                  <a:extLst>
                    <a:ext uri="{9D8B030D-6E8A-4147-A177-3AD203B41FA5}">
                      <a16:colId xmlns:a16="http://schemas.microsoft.com/office/drawing/2014/main" xmlns="" val="627084170"/>
                    </a:ext>
                  </a:extLst>
                </a:gridCol>
                <a:gridCol w="924092">
                  <a:extLst>
                    <a:ext uri="{9D8B030D-6E8A-4147-A177-3AD203B41FA5}">
                      <a16:colId xmlns:a16="http://schemas.microsoft.com/office/drawing/2014/main" xmlns="" val="3180253379"/>
                    </a:ext>
                  </a:extLst>
                </a:gridCol>
                <a:gridCol w="882937">
                  <a:extLst>
                    <a:ext uri="{9D8B030D-6E8A-4147-A177-3AD203B41FA5}">
                      <a16:colId xmlns:a16="http://schemas.microsoft.com/office/drawing/2014/main" xmlns="" val="2306064320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xmlns="" val="2755798739"/>
                    </a:ext>
                  </a:extLst>
                </a:gridCol>
                <a:gridCol w="947058">
                  <a:extLst>
                    <a:ext uri="{9D8B030D-6E8A-4147-A177-3AD203B41FA5}">
                      <a16:colId xmlns:a16="http://schemas.microsoft.com/office/drawing/2014/main" xmlns="" val="3711356079"/>
                    </a:ext>
                  </a:extLst>
                </a:gridCol>
                <a:gridCol w="938161">
                  <a:extLst>
                    <a:ext uri="{9D8B030D-6E8A-4147-A177-3AD203B41FA5}">
                      <a16:colId xmlns:a16="http://schemas.microsoft.com/office/drawing/2014/main" xmlns="" val="1200754112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026761429"/>
                    </a:ext>
                  </a:extLst>
                </a:gridCol>
              </a:tblGrid>
              <a:tr h="7464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일</a:t>
                      </a:r>
                      <a:endParaRPr lang="ko-KR" altLang="en-US" sz="2000" b="0" dirty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4B87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월</a:t>
                      </a:r>
                      <a:endParaRPr lang="en-US" altLang="ko-KR" sz="2000" b="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4B87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화</a:t>
                      </a:r>
                      <a:endParaRPr lang="en-US" altLang="ko-KR" sz="2000" b="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4B87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수</a:t>
                      </a:r>
                      <a:endParaRPr lang="ko-KR" altLang="en-US" sz="2000" b="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4B87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목</a:t>
                      </a:r>
                      <a:endParaRPr lang="en-US" altLang="ko-KR" sz="200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  <a:p>
                      <a:pPr algn="ctr" latinLnBrk="1"/>
                      <a:endParaRPr lang="en-US" altLang="ko-KR" sz="2000" b="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4B87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금</a:t>
                      </a:r>
                      <a:endParaRPr lang="ko-KR" altLang="en-US" sz="2000" b="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4B87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토</a:t>
                      </a:r>
                      <a:endParaRPr lang="ko-KR" altLang="en-US" sz="2000" b="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4B87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6823383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xmlns="" id="{AAF6E92B-1DA7-44BB-BA60-6A509A63F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647791"/>
              </p:ext>
            </p:extLst>
          </p:nvPr>
        </p:nvGraphicFramePr>
        <p:xfrm>
          <a:off x="226946" y="2481942"/>
          <a:ext cx="6406372" cy="6126480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905168">
                  <a:extLst>
                    <a:ext uri="{9D8B030D-6E8A-4147-A177-3AD203B41FA5}">
                      <a16:colId xmlns:a16="http://schemas.microsoft.com/office/drawing/2014/main" xmlns="" val="427915854"/>
                    </a:ext>
                  </a:extLst>
                </a:gridCol>
                <a:gridCol w="925224">
                  <a:extLst>
                    <a:ext uri="{9D8B030D-6E8A-4147-A177-3AD203B41FA5}">
                      <a16:colId xmlns:a16="http://schemas.microsoft.com/office/drawing/2014/main" xmlns="" val="3671484348"/>
                    </a:ext>
                  </a:extLst>
                </a:gridCol>
                <a:gridCol w="881805">
                  <a:extLst>
                    <a:ext uri="{9D8B030D-6E8A-4147-A177-3AD203B41FA5}">
                      <a16:colId xmlns:a16="http://schemas.microsoft.com/office/drawing/2014/main" xmlns="" val="2082475462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xmlns="" val="3761617842"/>
                    </a:ext>
                  </a:extLst>
                </a:gridCol>
                <a:gridCol w="947058">
                  <a:extLst>
                    <a:ext uri="{9D8B030D-6E8A-4147-A177-3AD203B41FA5}">
                      <a16:colId xmlns:a16="http://schemas.microsoft.com/office/drawing/2014/main" xmlns="" val="2212574621"/>
                    </a:ext>
                  </a:extLst>
                </a:gridCol>
                <a:gridCol w="939293">
                  <a:extLst>
                    <a:ext uri="{9D8B030D-6E8A-4147-A177-3AD203B41FA5}">
                      <a16:colId xmlns:a16="http://schemas.microsoft.com/office/drawing/2014/main" xmlns="" val="3735793433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831489616"/>
                    </a:ext>
                  </a:extLst>
                </a:gridCol>
              </a:tblGrid>
              <a:tr h="892629">
                <a:tc>
                  <a:txBody>
                    <a:bodyPr/>
                    <a:lstStyle/>
                    <a:p>
                      <a:pPr algn="l" latinLnBrk="1"/>
                      <a:endParaRPr lang="ko-KR" altLang="en-US" sz="1800" b="1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 smtClean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800" b="1" dirty="0" smtClean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</a:t>
                      </a:r>
                      <a:r>
                        <a:rPr lang="en-US" altLang="ko-KR" sz="1800" b="1" baseline="0" dirty="0" smtClean="0">
                          <a:solidFill>
                            <a:srgbClr val="0033CC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 </a:t>
                      </a:r>
                      <a:r>
                        <a:rPr lang="ko-KR" altLang="en-US" sz="1600" b="1" dirty="0" smtClean="0">
                          <a:solidFill>
                            <a:srgbClr val="0033CC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단축진료</a:t>
                      </a:r>
                      <a:endParaRPr lang="en-US" altLang="ko-KR" sz="1400" b="1" dirty="0" smtClean="0">
                        <a:solidFill>
                          <a:srgbClr val="0033CC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 smtClean="0">
                          <a:solidFill>
                            <a:srgbClr val="FF33CC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★</a:t>
                      </a:r>
                      <a:r>
                        <a:rPr lang="ko-KR" altLang="en-US" sz="1200" b="1" dirty="0" smtClean="0">
                          <a:solidFill>
                            <a:srgbClr val="7030A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박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원장님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 smtClean="0">
                          <a:solidFill>
                            <a:srgbClr val="2F61FF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★도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원장님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진료하세요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:D</a:t>
                      </a: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0000FF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</a:t>
                      </a:r>
                      <a:endParaRPr lang="ko-KR" altLang="en-US" sz="1800" b="1" dirty="0">
                        <a:solidFill>
                          <a:srgbClr val="0000FF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3313296"/>
                  </a:ext>
                </a:extLst>
              </a:tr>
              <a:tr h="968829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3</a:t>
                      </a: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4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5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6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2F61FF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★도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원장님</a:t>
                      </a:r>
                      <a:endParaRPr lang="en-US" altLang="ko-KR" sz="1400" b="1" dirty="0" smtClean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진료하세요</a:t>
                      </a:r>
                      <a:endParaRPr lang="en-US" altLang="ko-KR" sz="1400" b="1" dirty="0" smtClean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7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7030A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박</a:t>
                      </a:r>
                      <a:r>
                        <a:rPr lang="ko-KR" altLang="en-US" sz="1800" b="1" dirty="0" smtClean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원장님 </a:t>
                      </a:r>
                      <a:endParaRPr lang="en-US" altLang="ko-KR" sz="1800" b="1" dirty="0" smtClean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8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0033CC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9</a:t>
                      </a:r>
                      <a:endParaRPr lang="ko-KR" altLang="en-US" sz="1800" b="1" dirty="0">
                        <a:solidFill>
                          <a:srgbClr val="0033CC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2739128"/>
                  </a:ext>
                </a:extLst>
              </a:tr>
              <a:tr h="936171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10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11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12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13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2F61FF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도</a:t>
                      </a:r>
                      <a:r>
                        <a:rPr lang="ko-KR" altLang="en-US" sz="1800" b="1" dirty="0" smtClean="0"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휴진</a:t>
                      </a: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14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7030A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박</a:t>
                      </a:r>
                      <a:r>
                        <a:rPr lang="ko-KR" altLang="en-US" sz="1800" b="1" dirty="0" smtClean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원장님 </a:t>
                      </a:r>
                      <a:endParaRPr lang="en-US" altLang="ko-KR" sz="1800" b="1" dirty="0" smtClean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15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0000FF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16</a:t>
                      </a:r>
                      <a:endParaRPr lang="ko-KR" altLang="en-US" sz="1800" b="1" dirty="0">
                        <a:solidFill>
                          <a:srgbClr val="0000FF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55349647"/>
                  </a:ext>
                </a:extLst>
              </a:tr>
              <a:tr h="94792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17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18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19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20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2F61FF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도</a:t>
                      </a:r>
                      <a:r>
                        <a:rPr lang="ko-KR" altLang="en-US" sz="1800" b="1" dirty="0" smtClean="0"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휴진</a:t>
                      </a: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21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7030A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박</a:t>
                      </a:r>
                      <a:r>
                        <a:rPr lang="ko-KR" altLang="en-US" sz="1800" b="1" dirty="0" smtClean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원장님 </a:t>
                      </a:r>
                      <a:endParaRPr lang="en-US" altLang="ko-KR" sz="1800" b="1" dirty="0" smtClean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22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0000FF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23</a:t>
                      </a:r>
                      <a:endParaRPr lang="ko-KR" altLang="en-US" sz="1800" b="1" dirty="0">
                        <a:solidFill>
                          <a:srgbClr val="0000FF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5222389"/>
                  </a:ext>
                </a:extLst>
              </a:tr>
              <a:tr h="94610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24/31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25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26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27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2F61FF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도</a:t>
                      </a:r>
                      <a:r>
                        <a:rPr lang="ko-KR" altLang="en-US" sz="1800" b="1" dirty="0" smtClean="0"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휴진</a:t>
                      </a: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28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7030A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박</a:t>
                      </a:r>
                      <a:r>
                        <a:rPr lang="ko-KR" altLang="en-US" sz="1800" b="1" dirty="0" smtClean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원장님 </a:t>
                      </a:r>
                      <a:endParaRPr lang="en-US" altLang="ko-KR" sz="1800" b="1" dirty="0" smtClean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29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0000FF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30</a:t>
                      </a:r>
                      <a:endParaRPr lang="ko-KR" altLang="en-US" sz="1800" b="1" dirty="0">
                        <a:solidFill>
                          <a:srgbClr val="0000FF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5776262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4B50085-5BCA-41B0-9D57-7FB91EE95333}"/>
              </a:ext>
            </a:extLst>
          </p:cNvPr>
          <p:cNvSpPr txBox="1"/>
          <p:nvPr/>
        </p:nvSpPr>
        <p:spPr>
          <a:xfrm>
            <a:off x="1614004" y="-3069"/>
            <a:ext cx="36631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청주 복대 </a:t>
            </a:r>
            <a:endParaRPr lang="en-US" altLang="ko-KR" sz="4400" dirty="0">
              <a:latin typeface="a어린왕자L" panose="02020600000000000000" pitchFamily="18" charset="-127"/>
              <a:ea typeface="a어린왕자L" panose="02020600000000000000" pitchFamily="18" charset="-127"/>
            </a:endParaRPr>
          </a:p>
          <a:p>
            <a:pPr algn="ctr"/>
            <a:r>
              <a:rPr lang="ko-KR" altLang="en-US" sz="44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함소아한의원</a:t>
            </a:r>
            <a:endParaRPr lang="en-US" altLang="ko-KR" sz="4400" dirty="0">
              <a:latin typeface="a어린왕자L" panose="02020600000000000000" pitchFamily="18" charset="-127"/>
              <a:ea typeface="a어린왕자L" panose="02020600000000000000" pitchFamily="18" charset="-127"/>
            </a:endParaRPr>
          </a:p>
          <a:p>
            <a:pPr algn="ctr"/>
            <a:r>
              <a:rPr lang="en-US" altLang="ko-KR" sz="4400" dirty="0" smtClean="0">
                <a:latin typeface="a어린왕자L" panose="02020600000000000000" pitchFamily="18" charset="-127"/>
                <a:ea typeface="a어린왕자L" panose="02020600000000000000" pitchFamily="18" charset="-127"/>
              </a:rPr>
              <a:t>1</a:t>
            </a:r>
            <a:r>
              <a:rPr lang="ko-KR" altLang="en-US" sz="4400" dirty="0" smtClean="0">
                <a:latin typeface="a어린왕자L" panose="02020600000000000000" pitchFamily="18" charset="-127"/>
                <a:ea typeface="a어린왕자L" panose="02020600000000000000" pitchFamily="18" charset="-127"/>
              </a:rPr>
              <a:t>월 </a:t>
            </a:r>
            <a:r>
              <a:rPr lang="ko-KR" altLang="en-US" sz="44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진료 안내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8BA6B90-3F15-4594-8D0C-57688EFF5D06}"/>
              </a:ext>
            </a:extLst>
          </p:cNvPr>
          <p:cNvSpPr txBox="1"/>
          <p:nvPr/>
        </p:nvSpPr>
        <p:spPr>
          <a:xfrm>
            <a:off x="129499" y="7347345"/>
            <a:ext cx="663218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b="1" dirty="0">
                <a:solidFill>
                  <a:srgbClr val="2F61FF"/>
                </a:solidFill>
                <a:latin typeface="a뻥이뿡이" pitchFamily="18" charset="-127"/>
                <a:ea typeface="a뻥이뿡이" pitchFamily="18" charset="-127"/>
              </a:rPr>
              <a:t>♥</a:t>
            </a:r>
            <a:r>
              <a:rPr lang="ko-KR" altLang="en-US" sz="1600" b="1" dirty="0">
                <a:solidFill>
                  <a:srgbClr val="2F61FF"/>
                </a:solidFill>
                <a:latin typeface="a어린왕자L" pitchFamily="18" charset="-127"/>
                <a:ea typeface="a어린왕자L" pitchFamily="18" charset="-127"/>
              </a:rPr>
              <a:t> </a:t>
            </a:r>
            <a:r>
              <a:rPr lang="en-US" altLang="ko-KR" sz="1600" b="1" dirty="0">
                <a:solidFill>
                  <a:srgbClr val="FF0000"/>
                </a:solidFill>
                <a:latin typeface="a어린왕자L" pitchFamily="18" charset="-127"/>
                <a:ea typeface="a어린왕자L" pitchFamily="18" charset="-127"/>
              </a:rPr>
              <a:t>1</a:t>
            </a:r>
            <a:r>
              <a:rPr lang="ko-KR" altLang="en-US" sz="1600" b="1" dirty="0">
                <a:solidFill>
                  <a:srgbClr val="FF0000"/>
                </a:solidFill>
                <a:latin typeface="a어린왕자L" pitchFamily="18" charset="-127"/>
                <a:ea typeface="a어린왕자L" pitchFamily="18" charset="-127"/>
              </a:rPr>
              <a:t>월</a:t>
            </a:r>
            <a:r>
              <a:rPr lang="en-US" altLang="ko-KR" sz="1600" b="1" dirty="0">
                <a:solidFill>
                  <a:srgbClr val="FF0000"/>
                </a:solidFill>
                <a:latin typeface="a어린왕자L" pitchFamily="18" charset="-127"/>
                <a:ea typeface="a어린왕자L" pitchFamily="18" charset="-127"/>
              </a:rPr>
              <a:t>1</a:t>
            </a:r>
            <a:r>
              <a:rPr lang="ko-KR" altLang="en-US" sz="1600" b="1" dirty="0">
                <a:solidFill>
                  <a:srgbClr val="FF0000"/>
                </a:solidFill>
                <a:latin typeface="a어린왕자L" pitchFamily="18" charset="-127"/>
                <a:ea typeface="a어린왕자L" pitchFamily="18" charset="-127"/>
              </a:rPr>
              <a:t>일</a:t>
            </a:r>
            <a:r>
              <a:rPr lang="en-US" altLang="ko-KR" sz="1600" b="1" dirty="0">
                <a:solidFill>
                  <a:srgbClr val="FF0000"/>
                </a:solidFill>
                <a:latin typeface="a어린왕자L" pitchFamily="18" charset="-127"/>
                <a:ea typeface="a어린왕자L" pitchFamily="18" charset="-127"/>
              </a:rPr>
              <a:t>(</a:t>
            </a:r>
            <a:r>
              <a:rPr lang="ko-KR" altLang="en-US" sz="1600" b="1" dirty="0">
                <a:solidFill>
                  <a:srgbClr val="FF0000"/>
                </a:solidFill>
                <a:latin typeface="a어린왕자L" pitchFamily="18" charset="-127"/>
                <a:ea typeface="a어린왕자L" pitchFamily="18" charset="-127"/>
              </a:rPr>
              <a:t>금</a:t>
            </a:r>
            <a:r>
              <a:rPr lang="en-US" altLang="ko-KR" sz="1600" b="1" dirty="0">
                <a:solidFill>
                  <a:srgbClr val="FF0000"/>
                </a:solidFill>
                <a:latin typeface="a어린왕자L" pitchFamily="18" charset="-127"/>
                <a:ea typeface="a어린왕자L" pitchFamily="18" charset="-127"/>
              </a:rPr>
              <a:t>) </a:t>
            </a:r>
            <a:r>
              <a:rPr lang="ko-KR" altLang="en-US" sz="1600" b="1" dirty="0">
                <a:solidFill>
                  <a:srgbClr val="FF0000"/>
                </a:solidFill>
                <a:latin typeface="a어린왕자L" pitchFamily="18" charset="-127"/>
                <a:ea typeface="a어린왕자L" pitchFamily="18" charset="-127"/>
              </a:rPr>
              <a:t>신정 </a:t>
            </a:r>
            <a:r>
              <a:rPr lang="ko-KR" altLang="en-US" sz="1600" b="1" dirty="0">
                <a:solidFill>
                  <a:srgbClr val="2F61FF"/>
                </a:solidFill>
                <a:latin typeface="a어린왕자L" pitchFamily="18" charset="-127"/>
                <a:ea typeface="a어린왕자L" pitchFamily="18" charset="-127"/>
              </a:rPr>
              <a:t>단축진료 </a:t>
            </a:r>
            <a:r>
              <a:rPr lang="ko-KR" altLang="en-US" sz="1600" b="1" dirty="0" smtClean="0">
                <a:solidFill>
                  <a:srgbClr val="2F61FF"/>
                </a:solidFill>
                <a:latin typeface="a뻥이뿡이" pitchFamily="18" charset="-127"/>
                <a:ea typeface="a뻥이뿡이" pitchFamily="18" charset="-127"/>
              </a:rPr>
              <a:t>♥</a:t>
            </a:r>
            <a:endParaRPr lang="en-US" altLang="ko-KR" sz="1700" b="1" dirty="0" smtClean="0">
              <a:solidFill>
                <a:srgbClr val="2F61FF"/>
              </a:solidFill>
              <a:latin typeface="a뻥이뿡이" pitchFamily="18" charset="-127"/>
              <a:ea typeface="a뻥이뿡이" pitchFamily="18" charset="-127"/>
            </a:endParaRPr>
          </a:p>
          <a:p>
            <a:pPr algn="ctr"/>
            <a:r>
              <a:rPr lang="ko-KR" altLang="en-US" sz="1700" b="1" dirty="0" smtClean="0">
                <a:solidFill>
                  <a:srgbClr val="2F61FF"/>
                </a:solidFill>
                <a:latin typeface="a뻥이뿡이" pitchFamily="18" charset="-127"/>
                <a:ea typeface="a뻥이뿡이" pitchFamily="18" charset="-127"/>
              </a:rPr>
              <a:t>♥</a:t>
            </a:r>
            <a:r>
              <a:rPr lang="ko-KR" altLang="en-US" sz="1700" b="1" dirty="0">
                <a:solidFill>
                  <a:srgbClr val="0033CC"/>
                </a:solidFill>
                <a:latin typeface="a어린왕자L" pitchFamily="18" charset="-127"/>
                <a:ea typeface="a어린왕자L" pitchFamily="18" charset="-127"/>
              </a:rPr>
              <a:t>도</a:t>
            </a:r>
            <a:r>
              <a:rPr lang="ko-KR" altLang="en-US" sz="1700" dirty="0">
                <a:latin typeface="a어린왕자L" pitchFamily="18" charset="-127"/>
                <a:ea typeface="a어린왕자L" pitchFamily="18" charset="-127"/>
              </a:rPr>
              <a:t>원장님 </a:t>
            </a:r>
            <a:r>
              <a:rPr lang="en-US" altLang="ko-KR" sz="1700" b="1" dirty="0" smtClean="0">
                <a:solidFill>
                  <a:srgbClr val="FF0000"/>
                </a:solidFill>
                <a:latin typeface="a어린왕자L" pitchFamily="18" charset="-127"/>
                <a:ea typeface="a어린왕자L" pitchFamily="18" charset="-127"/>
              </a:rPr>
              <a:t>1/8 (</a:t>
            </a:r>
            <a:r>
              <a:rPr lang="ko-KR" altLang="en-US" sz="1700" b="1" dirty="0">
                <a:solidFill>
                  <a:srgbClr val="FF0000"/>
                </a:solidFill>
                <a:latin typeface="a어린왕자L" pitchFamily="18" charset="-127"/>
                <a:ea typeface="a어린왕자L" pitchFamily="18" charset="-127"/>
              </a:rPr>
              <a:t>금</a:t>
            </a:r>
            <a:r>
              <a:rPr lang="en-US" altLang="ko-KR" sz="1700" b="1" dirty="0" smtClean="0">
                <a:solidFill>
                  <a:srgbClr val="FF0000"/>
                </a:solidFill>
                <a:latin typeface="a어린왕자L" pitchFamily="18" charset="-127"/>
                <a:ea typeface="a어린왕자L" pitchFamily="18" charset="-127"/>
              </a:rPr>
              <a:t>)~1/9(</a:t>
            </a:r>
            <a:r>
              <a:rPr lang="ko-KR" altLang="en-US" sz="1700" b="1" dirty="0">
                <a:solidFill>
                  <a:srgbClr val="FF0000"/>
                </a:solidFill>
                <a:latin typeface="a어린왕자L" pitchFamily="18" charset="-127"/>
                <a:ea typeface="a어린왕자L" pitchFamily="18" charset="-127"/>
              </a:rPr>
              <a:t>토</a:t>
            </a:r>
            <a:r>
              <a:rPr lang="en-US" altLang="ko-KR" sz="1700" b="1" dirty="0" smtClean="0">
                <a:solidFill>
                  <a:srgbClr val="FF0000"/>
                </a:solidFill>
                <a:latin typeface="a어린왕자L" pitchFamily="18" charset="-127"/>
                <a:ea typeface="a어린왕자L" pitchFamily="18" charset="-127"/>
              </a:rPr>
              <a:t>) </a:t>
            </a:r>
            <a:r>
              <a:rPr lang="ko-KR" altLang="en-US" sz="1700" b="1" dirty="0">
                <a:solidFill>
                  <a:srgbClr val="FF0000"/>
                </a:solidFill>
                <a:latin typeface="a어린왕자L" pitchFamily="18" charset="-127"/>
                <a:ea typeface="a어린왕자L" pitchFamily="18" charset="-127"/>
              </a:rPr>
              <a:t>휴가 </a:t>
            </a:r>
            <a:r>
              <a:rPr lang="ko-KR" altLang="en-US" sz="1700" b="1" dirty="0" smtClean="0">
                <a:solidFill>
                  <a:srgbClr val="2F61FF"/>
                </a:solidFill>
                <a:latin typeface="a뻥이뿡이" pitchFamily="18" charset="-127"/>
                <a:ea typeface="a뻥이뿡이" pitchFamily="18" charset="-127"/>
              </a:rPr>
              <a:t>♥</a:t>
            </a:r>
            <a:endParaRPr lang="en-US" altLang="ko-KR" sz="1700" b="1" dirty="0" smtClean="0">
              <a:solidFill>
                <a:srgbClr val="2F61FF"/>
              </a:solidFill>
              <a:latin typeface="a뻥이뿡이" pitchFamily="18" charset="-127"/>
              <a:ea typeface="a뻥이뿡이" pitchFamily="18" charset="-127"/>
            </a:endParaRPr>
          </a:p>
          <a:p>
            <a:pPr algn="ctr"/>
            <a:r>
              <a:rPr lang="ko-KR" altLang="en-US" sz="1700" dirty="0" smtClean="0">
                <a:solidFill>
                  <a:srgbClr val="FF0000"/>
                </a:solidFill>
                <a:latin typeface="a어린왕자L" pitchFamily="18" charset="-127"/>
                <a:ea typeface="a어린왕자L" pitchFamily="18" charset="-127"/>
              </a:rPr>
              <a:t> </a:t>
            </a:r>
            <a:r>
              <a:rPr lang="ko-KR" altLang="en-US" sz="1700" b="1" dirty="0" smtClean="0">
                <a:solidFill>
                  <a:srgbClr val="2F61FF"/>
                </a:solidFill>
                <a:latin typeface="a뻥이뿡이" pitchFamily="18" charset="-127"/>
                <a:ea typeface="a뻥이뿡이" pitchFamily="18" charset="-127"/>
              </a:rPr>
              <a:t>♥</a:t>
            </a:r>
            <a:r>
              <a:rPr lang="en-US" altLang="ko-KR" sz="1700" b="1" dirty="0">
                <a:solidFill>
                  <a:srgbClr val="2F61FF"/>
                </a:solidFill>
                <a:latin typeface="a뻥이뿡이" pitchFamily="18" charset="-127"/>
                <a:ea typeface="a뻥이뿡이" pitchFamily="18" charset="-127"/>
              </a:rPr>
              <a:t> </a:t>
            </a:r>
            <a:r>
              <a:rPr lang="ko-KR" altLang="en-US" sz="1700" b="1" dirty="0">
                <a:solidFill>
                  <a:srgbClr val="0033CC"/>
                </a:solidFill>
                <a:latin typeface="a어린왕자L" pitchFamily="18" charset="-127"/>
                <a:ea typeface="a어린왕자L" pitchFamily="18" charset="-127"/>
              </a:rPr>
              <a:t>도</a:t>
            </a:r>
            <a:r>
              <a:rPr lang="ko-KR" altLang="en-US" sz="1700" dirty="0">
                <a:latin typeface="a어린왕자L" pitchFamily="18" charset="-127"/>
                <a:ea typeface="a어린왕자L" pitchFamily="18" charset="-127"/>
              </a:rPr>
              <a:t>원장님 </a:t>
            </a:r>
            <a:r>
              <a:rPr lang="en-US" altLang="ko-KR" sz="1700" b="1" dirty="0" smtClean="0">
                <a:solidFill>
                  <a:srgbClr val="FF0000"/>
                </a:solidFill>
                <a:latin typeface="a어린왕자L" pitchFamily="18" charset="-127"/>
                <a:ea typeface="a어린왕자L" pitchFamily="18" charset="-127"/>
              </a:rPr>
              <a:t>1/6(</a:t>
            </a:r>
            <a:r>
              <a:rPr lang="ko-KR" altLang="en-US" sz="1700" b="1" dirty="0" smtClean="0">
                <a:solidFill>
                  <a:srgbClr val="FF0000"/>
                </a:solidFill>
                <a:latin typeface="a어린왕자L" pitchFamily="18" charset="-127"/>
                <a:ea typeface="a어린왕자L" pitchFamily="18" charset="-127"/>
              </a:rPr>
              <a:t>수</a:t>
            </a:r>
            <a:r>
              <a:rPr lang="en-US" altLang="ko-KR" sz="1700" b="1" dirty="0" smtClean="0">
                <a:solidFill>
                  <a:srgbClr val="FF0000"/>
                </a:solidFill>
                <a:latin typeface="a어린왕자L" pitchFamily="18" charset="-127"/>
                <a:ea typeface="a어린왕자L" pitchFamily="18" charset="-127"/>
              </a:rPr>
              <a:t>) </a:t>
            </a:r>
            <a:r>
              <a:rPr lang="ko-KR" altLang="en-US" sz="1700" b="1" dirty="0" smtClean="0">
                <a:solidFill>
                  <a:srgbClr val="FF0000"/>
                </a:solidFill>
                <a:latin typeface="a어린왕자L" pitchFamily="18" charset="-127"/>
                <a:ea typeface="a어린왕자L" pitchFamily="18" charset="-127"/>
              </a:rPr>
              <a:t>진료하세</a:t>
            </a:r>
            <a:r>
              <a:rPr lang="ko-KR" altLang="en-US" sz="1700" b="1" dirty="0">
                <a:solidFill>
                  <a:srgbClr val="FF0000"/>
                </a:solidFill>
                <a:latin typeface="a어린왕자L" pitchFamily="18" charset="-127"/>
                <a:ea typeface="a어린왕자L" pitchFamily="18" charset="-127"/>
              </a:rPr>
              <a:t>요</a:t>
            </a:r>
            <a:r>
              <a:rPr lang="ko-KR" altLang="en-US" sz="1700" b="1" dirty="0" smtClean="0">
                <a:solidFill>
                  <a:srgbClr val="FF0000"/>
                </a:solidFill>
                <a:latin typeface="a어린왕자L" pitchFamily="18" charset="-127"/>
                <a:ea typeface="a어린왕자L" pitchFamily="18" charset="-127"/>
              </a:rPr>
              <a:t> </a:t>
            </a:r>
            <a:r>
              <a:rPr lang="ko-KR" altLang="en-US" sz="1700" b="1" dirty="0" smtClean="0">
                <a:solidFill>
                  <a:srgbClr val="2F61FF"/>
                </a:solidFill>
                <a:latin typeface="a뻥이뿡이" pitchFamily="18" charset="-127"/>
                <a:ea typeface="a뻥이뿡이" pitchFamily="18" charset="-127"/>
              </a:rPr>
              <a:t>♥ </a:t>
            </a:r>
            <a:endParaRPr lang="en-US" altLang="ko-KR" sz="1700" b="1" dirty="0" smtClean="0">
              <a:solidFill>
                <a:srgbClr val="2F61FF"/>
              </a:solidFill>
              <a:latin typeface="a뻥이뿡이" pitchFamily="18" charset="-127"/>
              <a:ea typeface="a뻥이뿡이" pitchFamily="18" charset="-127"/>
            </a:endParaRPr>
          </a:p>
          <a:p>
            <a:pPr algn="ctr"/>
            <a:r>
              <a:rPr lang="ko-KR" altLang="en-US" sz="1700" b="1" dirty="0" smtClean="0">
                <a:solidFill>
                  <a:srgbClr val="FFC000"/>
                </a:solidFill>
                <a:latin typeface="a뻥이뿡이" pitchFamily="18" charset="-127"/>
                <a:ea typeface="a뻥이뿡이" pitchFamily="18" charset="-127"/>
              </a:rPr>
              <a:t>★ </a:t>
            </a:r>
            <a:r>
              <a:rPr lang="ko-KR" altLang="en-US" sz="1700" b="1" dirty="0" smtClean="0">
                <a:solidFill>
                  <a:srgbClr val="FFC000"/>
                </a:solidFill>
                <a:latin typeface="a어린왕자B" pitchFamily="18" charset="-127"/>
                <a:ea typeface="a어린왕자B" pitchFamily="18" charset="-127"/>
              </a:rPr>
              <a:t>새해 복 많이 받으세요 </a:t>
            </a:r>
            <a:r>
              <a:rPr lang="ko-KR" altLang="en-US" sz="1700" b="1" dirty="0" smtClean="0">
                <a:solidFill>
                  <a:srgbClr val="FFC000"/>
                </a:solidFill>
                <a:latin typeface="a뻥이뿡이" pitchFamily="18" charset="-127"/>
                <a:ea typeface="a뻥이뿡이" pitchFamily="18" charset="-127"/>
              </a:rPr>
              <a:t>★</a:t>
            </a:r>
            <a:endParaRPr lang="en-US" altLang="ko-KR" sz="1700" b="1" dirty="0">
              <a:solidFill>
                <a:srgbClr val="FFC000"/>
              </a:solidFill>
              <a:latin typeface="a뻥이뿡이" pitchFamily="18" charset="-127"/>
              <a:ea typeface="a뻥이뿡이" pitchFamily="18" charset="-127"/>
            </a:endParaRPr>
          </a:p>
          <a:p>
            <a:pPr algn="ctr"/>
            <a:r>
              <a:rPr lang="ko-KR" altLang="en-US" sz="1300" b="1" dirty="0" smtClean="0">
                <a:solidFill>
                  <a:srgbClr val="2F61FF"/>
                </a:solidFill>
                <a:latin typeface="a뻥이뿡이" pitchFamily="18" charset="-127"/>
                <a:ea typeface="a뻥이뿡이" pitchFamily="18" charset="-127"/>
              </a:rPr>
              <a:t>♥</a:t>
            </a:r>
            <a:r>
              <a:rPr lang="ko-KR" altLang="en-US" sz="1300" dirty="0" smtClean="0">
                <a:solidFill>
                  <a:srgbClr val="FFC000"/>
                </a:solidFill>
                <a:latin typeface="a어린왕자L" panose="02020600000000000000" pitchFamily="18" charset="-127"/>
                <a:ea typeface="a어린왕자L" panose="02020600000000000000" pitchFamily="18" charset="-127"/>
              </a:rPr>
              <a:t> </a:t>
            </a:r>
            <a:r>
              <a:rPr lang="ko-KR" altLang="en-US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평일 </a:t>
            </a:r>
            <a:r>
              <a:rPr lang="en-US" altLang="ko-KR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10</a:t>
            </a:r>
            <a:r>
              <a:rPr lang="ko-KR" altLang="en-US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시</a:t>
            </a:r>
            <a:r>
              <a:rPr lang="en-US" altLang="ko-KR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~6</a:t>
            </a:r>
            <a:r>
              <a:rPr lang="ko-KR" altLang="en-US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시</a:t>
            </a:r>
            <a:r>
              <a:rPr lang="en-US" altLang="ko-KR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30</a:t>
            </a:r>
            <a:r>
              <a:rPr lang="ko-KR" altLang="en-US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분 </a:t>
            </a:r>
            <a:r>
              <a:rPr lang="en-US" altLang="ko-KR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( 6</a:t>
            </a:r>
            <a:r>
              <a:rPr lang="ko-KR" altLang="en-US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시 접수마감 </a:t>
            </a:r>
            <a:r>
              <a:rPr lang="en-US" altLang="ko-KR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) </a:t>
            </a:r>
            <a:r>
              <a:rPr lang="ko-KR" altLang="en-US" sz="1300" b="1" dirty="0">
                <a:solidFill>
                  <a:srgbClr val="2F61FF"/>
                </a:solidFill>
                <a:latin typeface="a뻥이뿡이" pitchFamily="18" charset="-127"/>
                <a:ea typeface="a뻥이뿡이" pitchFamily="18" charset="-127"/>
              </a:rPr>
              <a:t>♥</a:t>
            </a:r>
            <a:endParaRPr lang="en-US" altLang="ko-KR" sz="1300" dirty="0">
              <a:solidFill>
                <a:srgbClr val="2F61FF"/>
              </a:solidFill>
              <a:latin typeface="a뻥이뿡이" pitchFamily="18" charset="-127"/>
              <a:ea typeface="a뻥이뿡이" pitchFamily="18" charset="-127"/>
            </a:endParaRPr>
          </a:p>
          <a:p>
            <a:pPr algn="ctr"/>
            <a:r>
              <a:rPr lang="ko-KR" altLang="en-US" sz="1300" b="1" dirty="0">
                <a:solidFill>
                  <a:srgbClr val="154DFF"/>
                </a:solidFill>
                <a:latin typeface="a뻥이뿡이" pitchFamily="18" charset="-127"/>
                <a:ea typeface="a뻥이뿡이" pitchFamily="18" charset="-127"/>
              </a:rPr>
              <a:t>♥</a:t>
            </a:r>
            <a:r>
              <a:rPr lang="ko-KR" altLang="en-US" sz="1300" b="1" dirty="0">
                <a:solidFill>
                  <a:schemeClr val="accent4"/>
                </a:solidFill>
                <a:latin typeface="a깜짝이야" panose="02020600000000000000" pitchFamily="18" charset="-127"/>
                <a:ea typeface="a깜짝이야" panose="02020600000000000000" pitchFamily="18" charset="-127"/>
              </a:rPr>
              <a:t> </a:t>
            </a:r>
            <a:r>
              <a:rPr lang="ko-KR" altLang="en-US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토요일</a:t>
            </a:r>
            <a:r>
              <a:rPr lang="en-US" altLang="ko-KR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/</a:t>
            </a:r>
            <a:r>
              <a:rPr lang="ko-KR" altLang="en-US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공휴일 </a:t>
            </a:r>
            <a:r>
              <a:rPr lang="en-US" altLang="ko-KR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9</a:t>
            </a:r>
            <a:r>
              <a:rPr lang="ko-KR" altLang="en-US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시</a:t>
            </a:r>
            <a:r>
              <a:rPr lang="en-US" altLang="ko-KR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~3</a:t>
            </a:r>
            <a:r>
              <a:rPr lang="ko-KR" altLang="en-US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시 </a:t>
            </a:r>
            <a:r>
              <a:rPr lang="en-US" altLang="ko-KR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( 2</a:t>
            </a:r>
            <a:r>
              <a:rPr lang="ko-KR" altLang="en-US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시</a:t>
            </a:r>
            <a:r>
              <a:rPr lang="en-US" altLang="ko-KR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30</a:t>
            </a:r>
            <a:r>
              <a:rPr lang="ko-KR" altLang="en-US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분 접수마감 </a:t>
            </a:r>
            <a:r>
              <a:rPr lang="en-US" altLang="ko-KR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) </a:t>
            </a:r>
            <a:r>
              <a:rPr lang="ko-KR" altLang="en-US" sz="1300" b="1" dirty="0" smtClean="0">
                <a:solidFill>
                  <a:srgbClr val="154DFF"/>
                </a:solidFill>
                <a:latin typeface="a뻥이뿡이" pitchFamily="18" charset="-127"/>
                <a:ea typeface="a뻥이뿡이" pitchFamily="18" charset="-127"/>
              </a:rPr>
              <a:t>♥</a:t>
            </a:r>
            <a:endParaRPr lang="en-US" altLang="ko-KR" sz="1300" b="1" dirty="0" smtClean="0">
              <a:solidFill>
                <a:srgbClr val="154DFF"/>
              </a:solidFill>
              <a:latin typeface="a뻥이뿡이" pitchFamily="18" charset="-127"/>
              <a:ea typeface="a뻥이뿡이" pitchFamily="18" charset="-127"/>
            </a:endParaRPr>
          </a:p>
          <a:p>
            <a:pPr algn="ctr"/>
            <a:r>
              <a:rPr lang="ko-KR" altLang="en-US" sz="1300" b="1" dirty="0">
                <a:solidFill>
                  <a:srgbClr val="0033CC"/>
                </a:solidFill>
                <a:latin typeface="a뻥이뿡이" pitchFamily="18" charset="-127"/>
                <a:ea typeface="a뻥이뿡이" pitchFamily="18" charset="-127"/>
              </a:rPr>
              <a:t>♥</a:t>
            </a:r>
            <a:r>
              <a:rPr lang="ko-KR" altLang="en-US" sz="1300" dirty="0">
                <a:solidFill>
                  <a:srgbClr val="FF0066"/>
                </a:solidFill>
                <a:latin typeface="a곰발바닥" panose="02020600000000000000" pitchFamily="18" charset="-127"/>
                <a:ea typeface="a곰발바닥" panose="02020600000000000000" pitchFamily="18" charset="-127"/>
              </a:rPr>
              <a:t> </a:t>
            </a:r>
            <a:r>
              <a:rPr lang="ko-KR" altLang="en-US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점심시간 </a:t>
            </a:r>
            <a:r>
              <a:rPr lang="en-US" altLang="ko-KR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12</a:t>
            </a:r>
            <a:r>
              <a:rPr lang="ko-KR" altLang="en-US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시 </a:t>
            </a:r>
            <a:r>
              <a:rPr lang="en-US" altLang="ko-KR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30</a:t>
            </a:r>
            <a:r>
              <a:rPr lang="ko-KR" altLang="en-US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분</a:t>
            </a:r>
            <a:r>
              <a:rPr lang="en-US" altLang="ko-KR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~2</a:t>
            </a:r>
            <a:r>
              <a:rPr lang="ko-KR" altLang="en-US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시 </a:t>
            </a:r>
            <a:r>
              <a:rPr lang="en-US" altLang="ko-KR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( </a:t>
            </a:r>
            <a:r>
              <a:rPr lang="ko-KR" altLang="en-US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토요일</a:t>
            </a:r>
            <a:r>
              <a:rPr lang="en-US" altLang="ko-KR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/</a:t>
            </a:r>
            <a:r>
              <a:rPr lang="ko-KR" altLang="en-US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공휴일은 점심시간 없어요</a:t>
            </a:r>
            <a:r>
              <a:rPr lang="en-US" altLang="ko-KR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)</a:t>
            </a:r>
            <a:r>
              <a:rPr lang="ko-KR" altLang="en-US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 </a:t>
            </a:r>
            <a:r>
              <a:rPr lang="ko-KR" altLang="en-US" sz="1300" b="1" dirty="0">
                <a:solidFill>
                  <a:srgbClr val="0033CC"/>
                </a:solidFill>
                <a:latin typeface="a뻥이뿡이" pitchFamily="18" charset="-127"/>
                <a:ea typeface="a뻥이뿡이" pitchFamily="18" charset="-127"/>
              </a:rPr>
              <a:t>♥</a:t>
            </a:r>
            <a:endParaRPr lang="en-US" altLang="ko-KR" sz="1300" dirty="0">
              <a:solidFill>
                <a:srgbClr val="0033CC"/>
              </a:solidFill>
              <a:latin typeface="a뻥이뿡이" pitchFamily="18" charset="-127"/>
              <a:ea typeface="a뻥이뿡이" pitchFamily="18" charset="-127"/>
            </a:endParaRPr>
          </a:p>
          <a:p>
            <a:pPr algn="ctr"/>
            <a:endParaRPr lang="en-US" altLang="ko-KR" sz="2000" dirty="0">
              <a:solidFill>
                <a:srgbClr val="154DFF"/>
              </a:solidFill>
              <a:latin typeface="a뻥이뿡이" pitchFamily="18" charset="-127"/>
              <a:ea typeface="a뻥이뿡이" pitchFamily="18" charset="-127"/>
            </a:endParaRPr>
          </a:p>
          <a:p>
            <a:endParaRPr lang="en-US" altLang="ko-KR" sz="2800" dirty="0">
              <a:latin typeface="함소아체 Bold" panose="02020603020101020101" pitchFamily="18" charset="-127"/>
              <a:ea typeface="함소아체 Bold" panose="02020603020101020101" pitchFamily="18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D40DE0F-3CD4-4253-82B6-00EFF92C9823}"/>
              </a:ext>
            </a:extLst>
          </p:cNvPr>
          <p:cNvSpPr txBox="1"/>
          <p:nvPr/>
        </p:nvSpPr>
        <p:spPr>
          <a:xfrm>
            <a:off x="5024621" y="8547232"/>
            <a:ext cx="178565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[ </a:t>
            </a:r>
            <a:r>
              <a:rPr lang="ko-KR" altLang="en-US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청주 복대 함소아 한의원 </a:t>
            </a:r>
            <a:r>
              <a:rPr lang="en-US" altLang="ko-KR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]</a:t>
            </a:r>
          </a:p>
          <a:p>
            <a:pPr algn="ctr"/>
            <a:r>
              <a:rPr lang="ko-KR" altLang="en-US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☎</a:t>
            </a:r>
            <a:r>
              <a:rPr lang="en-US" altLang="ko-KR" sz="1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) 043-276-1075</a:t>
            </a:r>
            <a:endParaRPr lang="ko-KR" altLang="en-US" sz="1300" dirty="0">
              <a:latin typeface="a어린왕자L" panose="02020600000000000000" pitchFamily="18" charset="-127"/>
              <a:ea typeface="a어린왕자L" panose="02020600000000000000" pitchFamily="18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067" y="163285"/>
            <a:ext cx="1563752" cy="1870216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89" y="293913"/>
            <a:ext cx="1353005" cy="1709060"/>
          </a:xfrm>
          <a:prstGeom prst="rect">
            <a:avLst/>
          </a:prstGeom>
        </p:spPr>
      </p:pic>
      <p:sp>
        <p:nvSpPr>
          <p:cNvPr id="11" name="왼쪽/오른쪽 화살표 10"/>
          <p:cNvSpPr/>
          <p:nvPr/>
        </p:nvSpPr>
        <p:spPr>
          <a:xfrm>
            <a:off x="4815337" y="3779260"/>
            <a:ext cx="1773036" cy="3048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475136" y="3931660"/>
            <a:ext cx="241662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685800" latinLnBrk="1">
              <a:defRPr/>
            </a:pPr>
            <a:r>
              <a:rPr lang="ko-KR" altLang="en-US" sz="2500" b="1" dirty="0">
                <a:solidFill>
                  <a:srgbClr val="2F61FF"/>
                </a:solidFill>
                <a:latin typeface="a어린왕자L" panose="02020600000000000000" pitchFamily="18" charset="-127"/>
                <a:ea typeface="a어린왕자L" panose="02020600000000000000" pitchFamily="18" charset="-127"/>
              </a:rPr>
              <a:t>도</a:t>
            </a:r>
            <a:r>
              <a:rPr lang="ko-KR" altLang="en-US" sz="2500" b="1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원장님 </a:t>
            </a:r>
            <a:r>
              <a:rPr lang="ko-KR" altLang="en-US" sz="2500" b="1" dirty="0" smtClean="0">
                <a:solidFill>
                  <a:srgbClr val="FF0000"/>
                </a:solidFill>
                <a:latin typeface="a어린왕자L" panose="02020600000000000000" pitchFamily="18" charset="-127"/>
                <a:ea typeface="a어린왕자L" panose="02020600000000000000" pitchFamily="18" charset="-127"/>
              </a:rPr>
              <a:t>휴가</a:t>
            </a:r>
            <a:endParaRPr lang="ko-KR" altLang="en-US" sz="2500" b="1" dirty="0">
              <a:solidFill>
                <a:srgbClr val="FF0000"/>
              </a:solidFill>
              <a:latin typeface="a어린왕자L" panose="02020600000000000000" pitchFamily="18" charset="-127"/>
              <a:ea typeface="a어린왕자L" panose="02020600000000000000" pitchFamily="18" charset="-127"/>
            </a:endParaRPr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3498" y="7522936"/>
            <a:ext cx="1094875" cy="990601"/>
          </a:xfrm>
          <a:prstGeom prst="rect">
            <a:avLst/>
          </a:prstGeom>
        </p:spPr>
      </p:pic>
      <p:pic>
        <p:nvPicPr>
          <p:cNvPr id="16" name="그림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83" y="7522936"/>
            <a:ext cx="1238251" cy="1120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70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xmlns="" id="{83A8B939-7E19-4AD3-B7F8-1A6BB34B2624}"/>
              </a:ext>
            </a:extLst>
          </p:cNvPr>
          <p:cNvSpPr/>
          <p:nvPr/>
        </p:nvSpPr>
        <p:spPr>
          <a:xfrm>
            <a:off x="0" y="7818"/>
            <a:ext cx="6858000" cy="9103525"/>
          </a:xfrm>
          <a:prstGeom prst="rect">
            <a:avLst/>
          </a:prstGeom>
          <a:ln w="76200">
            <a:solidFill>
              <a:srgbClr val="FFC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xmlns="" id="{7B3E03BA-1898-4062-AFF3-6E34D6577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612550"/>
              </p:ext>
            </p:extLst>
          </p:nvPr>
        </p:nvGraphicFramePr>
        <p:xfrm>
          <a:off x="204042" y="2122483"/>
          <a:ext cx="6406372" cy="746442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915196">
                  <a:extLst>
                    <a:ext uri="{9D8B030D-6E8A-4147-A177-3AD203B41FA5}">
                      <a16:colId xmlns:a16="http://schemas.microsoft.com/office/drawing/2014/main" xmlns="" val="627084170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3180253379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306064320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755798739"/>
                    </a:ext>
                  </a:extLst>
                </a:gridCol>
                <a:gridCol w="919578">
                  <a:extLst>
                    <a:ext uri="{9D8B030D-6E8A-4147-A177-3AD203B41FA5}">
                      <a16:colId xmlns:a16="http://schemas.microsoft.com/office/drawing/2014/main" xmlns="" val="3711356079"/>
                    </a:ext>
                  </a:extLst>
                </a:gridCol>
                <a:gridCol w="910814">
                  <a:extLst>
                    <a:ext uri="{9D8B030D-6E8A-4147-A177-3AD203B41FA5}">
                      <a16:colId xmlns:a16="http://schemas.microsoft.com/office/drawing/2014/main" xmlns="" val="1200754112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026761429"/>
                    </a:ext>
                  </a:extLst>
                </a:gridCol>
              </a:tblGrid>
              <a:tr h="7464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일</a:t>
                      </a:r>
                      <a:endParaRPr lang="ko-KR" altLang="en-US" sz="2000" b="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수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목</a:t>
                      </a:r>
                      <a:endParaRPr lang="en-US" altLang="ko-KR" sz="20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algn="ctr" latinLnBrk="1"/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금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토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46823383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xmlns="" id="{AAF6E92B-1DA7-44BB-BA60-6A509A63F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543797"/>
              </p:ext>
            </p:extLst>
          </p:nvPr>
        </p:nvGraphicFramePr>
        <p:xfrm>
          <a:off x="205174" y="2543691"/>
          <a:ext cx="6413340" cy="4672589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916055">
                  <a:extLst>
                    <a:ext uri="{9D8B030D-6E8A-4147-A177-3AD203B41FA5}">
                      <a16:colId xmlns:a16="http://schemas.microsoft.com/office/drawing/2014/main" xmlns="" val="427915854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xmlns="" val="3671484348"/>
                    </a:ext>
                  </a:extLst>
                </a:gridCol>
                <a:gridCol w="936172">
                  <a:extLst>
                    <a:ext uri="{9D8B030D-6E8A-4147-A177-3AD203B41FA5}">
                      <a16:colId xmlns:a16="http://schemas.microsoft.com/office/drawing/2014/main" xmlns="" val="208247546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xmlns="" val="376161784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xmlns="" val="2212574621"/>
                    </a:ext>
                  </a:extLst>
                </a:gridCol>
                <a:gridCol w="881743">
                  <a:extLst>
                    <a:ext uri="{9D8B030D-6E8A-4147-A177-3AD203B41FA5}">
                      <a16:colId xmlns:a16="http://schemas.microsoft.com/office/drawing/2014/main" xmlns="" val="37357934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831489616"/>
                    </a:ext>
                  </a:extLst>
                </a:gridCol>
              </a:tblGrid>
              <a:tr h="940174">
                <a:tc>
                  <a:txBody>
                    <a:bodyPr/>
                    <a:lstStyle/>
                    <a:p>
                      <a:pPr latinLnBrk="1"/>
                      <a:endParaRPr lang="ko-KR" altLang="en-US" sz="16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</a:t>
                      </a:r>
                      <a:endParaRPr lang="ko-KR" altLang="en-US" sz="16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</a:t>
                      </a:r>
                      <a:endParaRPr lang="en-US" altLang="ko-KR" sz="16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휴진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4</a:t>
                      </a:r>
                      <a:endParaRPr lang="en-US" altLang="ko-KR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latinLnBrk="1"/>
                      <a:r>
                        <a:rPr lang="ko-KR" altLang="en-US" sz="1600" b="1" dirty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</a:t>
                      </a:r>
                      <a:endParaRPr lang="en-US" altLang="ko-KR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latinLnBrk="1"/>
                      <a:r>
                        <a:rPr lang="ko-KR" alt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dk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5</a:t>
                      </a:r>
                      <a:endParaRPr lang="ko-KR" altLang="en-US" sz="16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dk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6</a:t>
                      </a:r>
                      <a:endParaRPr lang="ko-KR" altLang="en-US" sz="16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3313296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7</a:t>
                      </a:r>
                      <a:endParaRPr lang="ko-KR" altLang="en-US" sz="16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8</a:t>
                      </a:r>
                      <a:endParaRPr lang="en-US" altLang="ko-KR" sz="16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dk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9</a:t>
                      </a:r>
                      <a:endParaRPr lang="en-US" altLang="ko-KR" sz="16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10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2F61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★도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</a:t>
                      </a:r>
                      <a:endParaRPr lang="en-US" altLang="ko-KR" sz="14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진료하세요</a:t>
                      </a:r>
                      <a:endParaRPr lang="en-US" altLang="ko-KR" sz="14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11</a:t>
                      </a:r>
                      <a:endParaRPr lang="en-US" altLang="ko-KR" sz="16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12</a:t>
                      </a:r>
                      <a:endParaRPr lang="ko-KR" altLang="en-US" sz="16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13</a:t>
                      </a:r>
                      <a:endParaRPr lang="ko-KR" altLang="en-US" sz="16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92739128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14</a:t>
                      </a:r>
                      <a:endParaRPr lang="ko-KR" altLang="en-US" sz="16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15</a:t>
                      </a:r>
                      <a:endParaRPr lang="ko-KR" altLang="en-US" sz="16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16</a:t>
                      </a:r>
                    </a:p>
                    <a:p>
                      <a:pPr latinLnBrk="1"/>
                      <a:endParaRPr lang="ko-KR" altLang="en-US" sz="16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17</a:t>
                      </a:r>
                      <a:endParaRPr lang="en-US" altLang="ko-KR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휴진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18</a:t>
                      </a:r>
                    </a:p>
                    <a:p>
                      <a:pPr latinLnBrk="1"/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19</a:t>
                      </a:r>
                      <a:endParaRPr lang="ko-KR" altLang="en-US" sz="16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dk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20</a:t>
                      </a:r>
                      <a:endParaRPr lang="ko-KR" altLang="en-US" sz="16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55349647"/>
                  </a:ext>
                </a:extLst>
              </a:tr>
              <a:tr h="97546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21</a:t>
                      </a:r>
                      <a:endParaRPr lang="ko-KR" altLang="en-US" sz="16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22</a:t>
                      </a:r>
                      <a:endParaRPr lang="en-US" altLang="ko-KR" sz="16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23</a:t>
                      </a:r>
                      <a:endParaRPr lang="en-US" altLang="ko-KR" sz="16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24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휴진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25</a:t>
                      </a:r>
                      <a:endParaRPr lang="en-US" altLang="ko-KR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latinLnBrk="1"/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</a:t>
                      </a:r>
                      <a:endParaRPr lang="en-US" altLang="ko-KR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latinLnBrk="1"/>
                      <a:r>
                        <a:rPr lang="ko-KR" altLang="en-US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26</a:t>
                      </a:r>
                      <a:endParaRPr lang="en-US" altLang="ko-KR" sz="16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27</a:t>
                      </a:r>
                      <a:endParaRPr lang="ko-KR" altLang="en-US" sz="16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5222389"/>
                  </a:ext>
                </a:extLst>
              </a:tr>
              <a:tr h="94610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28</a:t>
                      </a:r>
                      <a:endParaRPr lang="ko-KR" altLang="en-US" sz="16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sz="16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sz="1600" b="1" dirty="0" smtClean="0">
                        <a:solidFill>
                          <a:schemeClr val="accent2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5776262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4B50085-5BCA-41B0-9D57-7FB91EE95333}"/>
              </a:ext>
            </a:extLst>
          </p:cNvPr>
          <p:cNvSpPr txBox="1"/>
          <p:nvPr/>
        </p:nvSpPr>
        <p:spPr>
          <a:xfrm>
            <a:off x="1526916" y="29589"/>
            <a:ext cx="36631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</a:t>
            </a:r>
            <a:endParaRPr lang="en-US" altLang="ko-KR" sz="4000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4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함소아한의원</a:t>
            </a:r>
            <a:endParaRPr lang="en-US" altLang="ko-KR" sz="4000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en-US" altLang="ko-KR" sz="4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en-US" altLang="ko-KR" sz="4000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2</a:t>
            </a:r>
            <a:r>
              <a:rPr lang="ko-KR" altLang="en-US" sz="4000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 </a:t>
            </a:r>
            <a:r>
              <a:rPr lang="ko-KR" altLang="en-US" sz="4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진료 </a:t>
            </a:r>
            <a:r>
              <a:rPr lang="ko-KR" altLang="en-US" sz="4000" dirty="0">
                <a:latin typeface="HY나무B" panose="02030600000101010101" pitchFamily="18" charset="-127"/>
                <a:ea typeface="HY나무B" panose="02030600000101010101" pitchFamily="18" charset="-127"/>
              </a:rPr>
              <a:t>안내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D40DE0F-3CD4-4253-82B6-00EFF92C9823}"/>
              </a:ext>
            </a:extLst>
          </p:cNvPr>
          <p:cNvSpPr txBox="1"/>
          <p:nvPr/>
        </p:nvSpPr>
        <p:spPr>
          <a:xfrm>
            <a:off x="1831185" y="8437705"/>
            <a:ext cx="32633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latin typeface="HY나무B" panose="02030600000101010101" pitchFamily="18" charset="-127"/>
                <a:ea typeface="HY나무B" panose="02030600000101010101" pitchFamily="18" charset="-127"/>
              </a:rPr>
              <a:t>[ </a:t>
            </a:r>
            <a:r>
              <a:rPr lang="ko-KR" altLang="en-US" sz="1600" dirty="0">
                <a:latin typeface="HY나무B" panose="02030600000101010101" pitchFamily="18" charset="-127"/>
                <a:ea typeface="HY나무B" panose="02030600000101010101" pitchFamily="18" charset="-127"/>
              </a:rPr>
              <a:t>청주 복대 </a:t>
            </a:r>
            <a:r>
              <a:rPr lang="ko-KR" altLang="en-US" sz="1600" dirty="0" err="1" smtClean="0">
                <a:latin typeface="HY나무B" panose="02030600000101010101" pitchFamily="18" charset="-127"/>
                <a:ea typeface="HY나무B" panose="02030600000101010101" pitchFamily="18" charset="-127"/>
              </a:rPr>
              <a:t>함소아한의원</a:t>
            </a:r>
            <a:r>
              <a:rPr lang="ko-KR" altLang="en-US" sz="1600" dirty="0" smtClean="0">
                <a:latin typeface="HY나무B" panose="02030600000101010101" pitchFamily="18" charset="-127"/>
                <a:ea typeface="HY나무B" panose="02030600000101010101" pitchFamily="18" charset="-127"/>
              </a:rPr>
              <a:t> </a:t>
            </a:r>
            <a:r>
              <a:rPr lang="en-US" altLang="ko-KR" sz="1600" dirty="0">
                <a:latin typeface="HY나무B" panose="02030600000101010101" pitchFamily="18" charset="-127"/>
                <a:ea typeface="HY나무B" panose="02030600000101010101" pitchFamily="18" charset="-127"/>
              </a:rPr>
              <a:t>]</a:t>
            </a:r>
          </a:p>
          <a:p>
            <a:pPr algn="ctr"/>
            <a:r>
              <a:rPr lang="ko-KR" altLang="en-US" sz="1600" dirty="0">
                <a:latin typeface="HY나무B" panose="02030600000101010101" pitchFamily="18" charset="-127"/>
                <a:ea typeface="HY나무B" panose="02030600000101010101" pitchFamily="18" charset="-127"/>
              </a:rPr>
              <a:t>☎</a:t>
            </a:r>
            <a:r>
              <a:rPr lang="en-US" altLang="ko-KR" sz="1600" dirty="0">
                <a:latin typeface="HY나무B" panose="02030600000101010101" pitchFamily="18" charset="-127"/>
                <a:ea typeface="HY나무B" panose="02030600000101010101" pitchFamily="18" charset="-127"/>
              </a:rPr>
              <a:t>) 043-276-1075</a:t>
            </a:r>
            <a:endParaRPr lang="ko-KR" altLang="en-US" sz="1600" dirty="0">
              <a:latin typeface="HY나무B" panose="02030600000101010101" pitchFamily="18" charset="-127"/>
              <a:ea typeface="HY나무B" panose="02030600000101010101" pitchFamily="18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4" y="108857"/>
            <a:ext cx="1724024" cy="195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514" y="108857"/>
            <a:ext cx="1606026" cy="195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E8BA6B90-3F15-4594-8D0C-57688EFF5D06}"/>
              </a:ext>
            </a:extLst>
          </p:cNvPr>
          <p:cNvSpPr txBox="1"/>
          <p:nvPr/>
        </p:nvSpPr>
        <p:spPr>
          <a:xfrm>
            <a:off x="1006060" y="7233906"/>
            <a:ext cx="585764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★ 새해 복 많이 받으세요 ★</a:t>
            </a:r>
            <a:endParaRPr lang="en-US" altLang="ko-KR" sz="1600" b="1" dirty="0">
              <a:solidFill>
                <a:srgbClr val="FF33CC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5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en-US" altLang="ko-KR" sz="15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en-US" altLang="ko-KR" sz="15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2</a:t>
            </a:r>
            <a:r>
              <a:rPr lang="ko-KR" altLang="en-US" sz="15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 </a:t>
            </a:r>
            <a:r>
              <a:rPr lang="en-US" altLang="ko-KR" sz="15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11</a:t>
            </a:r>
            <a:r>
              <a:rPr lang="ko-KR" altLang="en-US" sz="15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일</a:t>
            </a:r>
            <a:r>
              <a:rPr lang="en-US" altLang="ko-KR" sz="15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</a:t>
            </a:r>
            <a:r>
              <a:rPr lang="ko-KR" altLang="en-US" sz="15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목</a:t>
            </a:r>
            <a:r>
              <a:rPr lang="en-US" altLang="ko-KR" sz="15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en-US" altLang="ko-KR" sz="1500" b="1" dirty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 </a:t>
            </a:r>
            <a:r>
              <a:rPr lang="en-US" altLang="ko-KR" sz="15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2</a:t>
            </a:r>
            <a:r>
              <a:rPr lang="ko-KR" altLang="en-US" sz="15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 </a:t>
            </a:r>
            <a:r>
              <a:rPr lang="en-US" altLang="ko-KR" sz="15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14</a:t>
            </a:r>
            <a:r>
              <a:rPr lang="ko-KR" altLang="en-US" sz="15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일</a:t>
            </a:r>
            <a:r>
              <a:rPr lang="en-US" altLang="ko-KR" sz="15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</a:t>
            </a:r>
            <a:r>
              <a:rPr lang="ko-KR" altLang="en-US" sz="15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일</a:t>
            </a:r>
            <a:r>
              <a:rPr lang="en-US" altLang="ko-KR" sz="15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500" b="1" dirty="0" err="1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설연휴</a:t>
            </a:r>
            <a:r>
              <a:rPr lang="ko-KR" altLang="en-US" sz="1500" b="1" dirty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500" b="1" dirty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휴진</a:t>
            </a:r>
            <a:r>
              <a:rPr lang="ko-KR" altLang="en-US" sz="1500" b="1" dirty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♥ </a:t>
            </a:r>
            <a:endParaRPr lang="en-US" altLang="ko-KR" sz="1500" b="1" dirty="0">
              <a:solidFill>
                <a:srgbClr val="FF33CC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5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1500" dirty="0" smtClean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5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평일 </a:t>
            </a:r>
            <a:r>
              <a:rPr lang="en-US" altLang="ko-KR" sz="15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10</a:t>
            </a:r>
            <a:r>
              <a:rPr lang="ko-KR" altLang="en-US" sz="15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5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~6</a:t>
            </a:r>
            <a:r>
              <a:rPr lang="ko-KR" altLang="en-US" sz="15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5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15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</a:t>
            </a:r>
            <a:r>
              <a:rPr lang="en-US" altLang="ko-KR" sz="15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( 6</a:t>
            </a:r>
            <a:r>
              <a:rPr lang="ko-KR" altLang="en-US" sz="15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접수마감 </a:t>
            </a:r>
            <a:r>
              <a:rPr lang="en-US" altLang="ko-KR" sz="15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500" b="1" dirty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1500" dirty="0">
              <a:solidFill>
                <a:srgbClr val="2F61FF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500" b="1" dirty="0">
                <a:solidFill>
                  <a:srgbClr val="154D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1500" b="1" dirty="0">
                <a:solidFill>
                  <a:schemeClr val="accent4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5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sz="15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sz="15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 </a:t>
            </a:r>
            <a:r>
              <a:rPr lang="en-US" altLang="ko-KR" sz="15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9</a:t>
            </a:r>
            <a:r>
              <a:rPr lang="ko-KR" altLang="en-US" sz="15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5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~3</a:t>
            </a:r>
            <a:r>
              <a:rPr lang="ko-KR" altLang="en-US" sz="15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15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( 2</a:t>
            </a:r>
            <a:r>
              <a:rPr lang="ko-KR" altLang="en-US" sz="15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5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15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접수마감 </a:t>
            </a:r>
            <a:r>
              <a:rPr lang="en-US" altLang="ko-KR" sz="15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500" b="1" dirty="0" smtClean="0">
                <a:solidFill>
                  <a:srgbClr val="154D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1500" b="1" dirty="0" smtClean="0">
              <a:solidFill>
                <a:srgbClr val="154DFF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500" b="1" dirty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1500" dirty="0">
                <a:solidFill>
                  <a:srgbClr val="FF0066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5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점심시간 </a:t>
            </a:r>
            <a:r>
              <a:rPr lang="en-US" altLang="ko-KR" sz="15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12</a:t>
            </a:r>
            <a:r>
              <a:rPr lang="ko-KR" altLang="en-US" sz="15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15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15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</a:t>
            </a:r>
            <a:r>
              <a:rPr lang="en-US" altLang="ko-KR" sz="15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~2</a:t>
            </a:r>
            <a:r>
              <a:rPr lang="ko-KR" altLang="en-US" sz="15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15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</a:t>
            </a:r>
            <a:r>
              <a:rPr lang="ko-KR" altLang="en-US" sz="15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sz="15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sz="15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공휴일은 점심시간 없어요</a:t>
            </a:r>
            <a:r>
              <a:rPr lang="en-US" altLang="ko-KR" sz="15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</a:t>
            </a:r>
            <a:r>
              <a:rPr lang="ko-KR" altLang="en-US" sz="15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500" b="1" dirty="0" smtClean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1500" b="1" dirty="0" smtClean="0">
              <a:solidFill>
                <a:srgbClr val="0033CC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endParaRPr lang="en-US" altLang="ko-KR" sz="1700" b="1" dirty="0">
              <a:solidFill>
                <a:srgbClr val="0033CC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endParaRPr lang="en-US" altLang="ko-KR" sz="1700" dirty="0">
              <a:solidFill>
                <a:srgbClr val="0033CC"/>
              </a:solidFill>
              <a:latin typeface="a뻥이뿡이" pitchFamily="18" charset="-127"/>
              <a:ea typeface="a뻥이뿡이" pitchFamily="18" charset="-127"/>
            </a:endParaRPr>
          </a:p>
          <a:p>
            <a:pPr algn="ctr"/>
            <a:endParaRPr lang="en-US" altLang="ko-KR" sz="2000" dirty="0">
              <a:solidFill>
                <a:srgbClr val="154DFF"/>
              </a:solidFill>
              <a:latin typeface="a뻥이뿡이" pitchFamily="18" charset="-127"/>
              <a:ea typeface="a뻥이뿡이" pitchFamily="18" charset="-127"/>
            </a:endParaRPr>
          </a:p>
          <a:p>
            <a:endParaRPr lang="en-US" altLang="ko-KR" sz="2800" dirty="0">
              <a:latin typeface="함소아체 Bold" panose="02020603020101020101" pitchFamily="18" charset="-127"/>
              <a:ea typeface="함소아체 Bold" panose="02020603020101020101" pitchFamily="18" charset="-127"/>
            </a:endParaRPr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83" y="7522936"/>
            <a:ext cx="1238251" cy="1120322"/>
          </a:xfrm>
          <a:prstGeom prst="rect">
            <a:avLst/>
          </a:prstGeom>
        </p:spPr>
      </p:pic>
      <p:sp>
        <p:nvSpPr>
          <p:cNvPr id="13" name="왼쪽/오른쪽 화살표 12"/>
          <p:cNvSpPr/>
          <p:nvPr/>
        </p:nvSpPr>
        <p:spPr>
          <a:xfrm>
            <a:off x="3849725" y="4103913"/>
            <a:ext cx="2680733" cy="304800"/>
          </a:xfrm>
          <a:prstGeom prst="leftRightArrow">
            <a:avLst/>
          </a:prstGeom>
          <a:solidFill>
            <a:srgbClr val="FFFF00"/>
          </a:solidFill>
          <a:ln>
            <a:solidFill>
              <a:srgbClr val="4B8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934882" y="3650932"/>
            <a:ext cx="27656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>
                <a:solidFill>
                  <a:srgbClr val="FF0000"/>
                </a:solidFill>
                <a:latin typeface="a어린왕자B" pitchFamily="18" charset="-127"/>
                <a:ea typeface="a어린왕자B" pitchFamily="18" charset="-127"/>
              </a:rPr>
              <a:t> </a:t>
            </a:r>
            <a:r>
              <a:rPr lang="ko-KR" altLang="en-US" sz="2800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설 날 연 </a:t>
            </a:r>
            <a:r>
              <a:rPr lang="ko-KR" altLang="en-US" sz="2800" dirty="0" err="1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휴</a:t>
            </a:r>
            <a:r>
              <a:rPr lang="ko-KR" altLang="en-US" sz="2800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 </a:t>
            </a:r>
            <a:r>
              <a:rPr lang="ko-KR" altLang="en-US" sz="2800" dirty="0" err="1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휴</a:t>
            </a:r>
            <a:r>
              <a:rPr lang="ko-KR" altLang="en-US" sz="2800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진</a:t>
            </a:r>
            <a:endParaRPr lang="en-US" altLang="ko-KR" sz="2800" dirty="0" smtClean="0">
              <a:solidFill>
                <a:srgbClr val="FF000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endParaRPr lang="en-US" altLang="ko-KR" sz="2800" dirty="0" smtClean="0">
              <a:solidFill>
                <a:srgbClr val="FF0000"/>
              </a:solidFill>
              <a:latin typeface="a어린왕자B" pitchFamily="18" charset="-127"/>
              <a:ea typeface="a어린왕자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3069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="" xmlns:a16="http://schemas.microsoft.com/office/drawing/2014/main" id="{83A8B939-7E19-4AD3-B7F8-1A6BB34B2624}"/>
              </a:ext>
            </a:extLst>
          </p:cNvPr>
          <p:cNvSpPr/>
          <p:nvPr/>
        </p:nvSpPr>
        <p:spPr>
          <a:xfrm>
            <a:off x="103153" y="40475"/>
            <a:ext cx="6666985" cy="9103525"/>
          </a:xfrm>
          <a:prstGeom prst="rect">
            <a:avLst/>
          </a:prstGeom>
          <a:solidFill>
            <a:schemeClr val="bg1"/>
          </a:solidFill>
          <a:ln w="152400">
            <a:solidFill>
              <a:srgbClr val="20A8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4" name="표 3">
            <a:extLst>
              <a:ext uri="{FF2B5EF4-FFF2-40B4-BE49-F238E27FC236}">
                <a16:creationId xmlns="" xmlns:a16="http://schemas.microsoft.com/office/drawing/2014/main" id="{7B3E03BA-1898-4062-AFF3-6E34D6577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509748"/>
              </p:ext>
            </p:extLst>
          </p:nvPr>
        </p:nvGraphicFramePr>
        <p:xfrm>
          <a:off x="204042" y="2122483"/>
          <a:ext cx="6406372" cy="74644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15196">
                  <a:extLst>
                    <a:ext uri="{9D8B030D-6E8A-4147-A177-3AD203B41FA5}">
                      <a16:colId xmlns="" xmlns:a16="http://schemas.microsoft.com/office/drawing/2014/main" val="627084170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3180253379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2306064320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2755798739"/>
                    </a:ext>
                  </a:extLst>
                </a:gridCol>
                <a:gridCol w="919578">
                  <a:extLst>
                    <a:ext uri="{9D8B030D-6E8A-4147-A177-3AD203B41FA5}">
                      <a16:colId xmlns="" xmlns:a16="http://schemas.microsoft.com/office/drawing/2014/main" val="3711356079"/>
                    </a:ext>
                  </a:extLst>
                </a:gridCol>
                <a:gridCol w="910814">
                  <a:extLst>
                    <a:ext uri="{9D8B030D-6E8A-4147-A177-3AD203B41FA5}">
                      <a16:colId xmlns="" xmlns:a16="http://schemas.microsoft.com/office/drawing/2014/main" val="1200754112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2026761429"/>
                    </a:ext>
                  </a:extLst>
                </a:gridCol>
              </a:tblGrid>
              <a:tr h="7464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일</a:t>
                      </a:r>
                      <a:endParaRPr lang="ko-KR" altLang="en-US" sz="2000" b="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수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목</a:t>
                      </a:r>
                      <a:endParaRPr lang="en-US" altLang="ko-KR" sz="20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algn="ctr" latinLnBrk="1"/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금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토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6823383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="" xmlns:a16="http://schemas.microsoft.com/office/drawing/2014/main" id="{AAF6E92B-1DA7-44BB-BA60-6A509A63F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536932"/>
              </p:ext>
            </p:extLst>
          </p:nvPr>
        </p:nvGraphicFramePr>
        <p:xfrm>
          <a:off x="205174" y="2543691"/>
          <a:ext cx="6406372" cy="4602543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915196">
                  <a:extLst>
                    <a:ext uri="{9D8B030D-6E8A-4147-A177-3AD203B41FA5}">
                      <a16:colId xmlns="" xmlns:a16="http://schemas.microsoft.com/office/drawing/2014/main" val="427915854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3671484348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2082475462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3761617842"/>
                    </a:ext>
                  </a:extLst>
                </a:gridCol>
                <a:gridCol w="919578">
                  <a:extLst>
                    <a:ext uri="{9D8B030D-6E8A-4147-A177-3AD203B41FA5}">
                      <a16:colId xmlns="" xmlns:a16="http://schemas.microsoft.com/office/drawing/2014/main" val="2212574621"/>
                    </a:ext>
                  </a:extLst>
                </a:gridCol>
                <a:gridCol w="910814">
                  <a:extLst>
                    <a:ext uri="{9D8B030D-6E8A-4147-A177-3AD203B41FA5}">
                      <a16:colId xmlns="" xmlns:a16="http://schemas.microsoft.com/office/drawing/2014/main" val="3735793433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831489616"/>
                    </a:ext>
                  </a:extLst>
                </a:gridCol>
              </a:tblGrid>
              <a:tr h="940174">
                <a:tc>
                  <a:txBody>
                    <a:bodyPr/>
                    <a:lstStyle/>
                    <a:p>
                      <a:pPr latinLnBrk="1"/>
                      <a:endParaRPr lang="ko-KR" altLang="en-US" sz="180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</a:t>
                      </a:r>
                    </a:p>
                    <a:p>
                      <a:pPr latinLnBrk="1"/>
                      <a:r>
                        <a:rPr lang="ko-KR" altLang="en-US" sz="180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삼일절</a:t>
                      </a:r>
                      <a:endParaRPr lang="en-US" altLang="ko-KR" sz="1800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latinLnBrk="1"/>
                      <a:r>
                        <a:rPr lang="ko-KR" altLang="en-US" sz="180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단축진료</a:t>
                      </a:r>
                      <a:endParaRPr lang="ko-KR" altLang="en-US" sz="180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</a:t>
                      </a:r>
                    </a:p>
                    <a:p>
                      <a:pPr latinLnBrk="1"/>
                      <a:endParaRPr lang="en-US" altLang="ko-KR" sz="1600" b="1" dirty="0">
                        <a:solidFill>
                          <a:srgbClr val="7030A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</a:t>
                      </a:r>
                      <a:endParaRPr lang="en-US" altLang="ko-KR" sz="16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 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4</a:t>
                      </a:r>
                    </a:p>
                    <a:p>
                      <a:pPr latinLnBrk="1"/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ko-KR" altLang="en-US" sz="16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5</a:t>
                      </a:r>
                      <a:endParaRPr lang="ko-KR" altLang="en-US" sz="1800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6</a:t>
                      </a:r>
                      <a:endParaRPr lang="ko-KR" altLang="en-US" sz="1800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83313296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7</a:t>
                      </a:r>
                      <a:endParaRPr lang="ko-KR" altLang="en-US" sz="180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8</a:t>
                      </a:r>
                      <a:endParaRPr lang="en-US" altLang="ko-KR" sz="1800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9</a:t>
                      </a:r>
                      <a:endParaRPr lang="en-US" altLang="ko-KR" sz="1800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i="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10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154D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600" b="1" i="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</a:t>
                      </a:r>
                      <a:endParaRPr lang="en-US" altLang="ko-KR" sz="1600" b="1" i="0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i="0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11</a:t>
                      </a:r>
                    </a:p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12</a:t>
                      </a:r>
                      <a:endParaRPr lang="ko-KR" altLang="en-US" sz="18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13</a:t>
                      </a:r>
                      <a:endParaRPr lang="ko-KR" altLang="en-US" sz="1800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2739128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14</a:t>
                      </a:r>
                      <a:endParaRPr lang="ko-KR" altLang="en-US" sz="180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15</a:t>
                      </a:r>
                      <a:endParaRPr lang="ko-KR" altLang="en-US" sz="18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16</a:t>
                      </a:r>
                      <a:endParaRPr lang="ko-KR" altLang="en-US" sz="18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17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154D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600" b="1" i="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</a:t>
                      </a:r>
                      <a:endParaRPr lang="en-US" altLang="ko-KR" sz="1600" b="1" i="0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i="0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18</a:t>
                      </a:r>
                    </a:p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19</a:t>
                      </a:r>
                      <a:endParaRPr lang="ko-KR" altLang="en-US" sz="18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20</a:t>
                      </a:r>
                      <a:endParaRPr lang="ko-KR" altLang="en-US" sz="1800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55349647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21</a:t>
                      </a:r>
                      <a:endParaRPr lang="ko-KR" altLang="en-US" sz="180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22</a:t>
                      </a:r>
                      <a:endParaRPr lang="en-US" altLang="ko-KR" sz="18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23</a:t>
                      </a:r>
                      <a:endParaRPr lang="en-US" altLang="ko-KR" sz="18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24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154D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600" b="1" i="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</a:t>
                      </a:r>
                      <a:endParaRPr lang="en-US" altLang="ko-KR" sz="1600" b="1" i="0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i="0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25</a:t>
                      </a:r>
                    </a:p>
                    <a:p>
                      <a:pPr latinLnBrk="1"/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26</a:t>
                      </a:r>
                      <a:endParaRPr lang="en-US" altLang="ko-KR" sz="18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27</a:t>
                      </a:r>
                      <a:endParaRPr lang="ko-KR" altLang="en-US" sz="1800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5222389"/>
                  </a:ext>
                </a:extLst>
              </a:tr>
              <a:tr h="94610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28</a:t>
                      </a:r>
                      <a:endParaRPr lang="ko-KR" altLang="en-US" sz="180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29</a:t>
                      </a:r>
                      <a:endParaRPr lang="en-US" altLang="ko-KR" sz="18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30</a:t>
                      </a:r>
                      <a:endParaRPr lang="en-US" altLang="ko-KR" sz="18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31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154D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600" b="1" i="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</a:t>
                      </a:r>
                      <a:endParaRPr lang="en-US" altLang="ko-KR" sz="1600" b="1" i="0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i="0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800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5776262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4B50085-5BCA-41B0-9D57-7FB91EE95333}"/>
              </a:ext>
            </a:extLst>
          </p:cNvPr>
          <p:cNvSpPr txBox="1"/>
          <p:nvPr/>
        </p:nvSpPr>
        <p:spPr>
          <a:xfrm>
            <a:off x="1526916" y="29589"/>
            <a:ext cx="36631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</a:t>
            </a:r>
            <a:endParaRPr lang="en-US" altLang="ko-KR" sz="4400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44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함소아한의원</a:t>
            </a:r>
            <a:endParaRPr lang="en-US" altLang="ko-KR" sz="4400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en-US" altLang="ko-KR" sz="44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en-US" altLang="ko-KR" sz="4400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</a:t>
            </a:r>
            <a:r>
              <a:rPr lang="ko-KR" altLang="en-US" sz="4400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 </a:t>
            </a:r>
            <a:r>
              <a:rPr lang="ko-KR" altLang="en-US" sz="44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진료 안내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E8BA6B90-3F15-4594-8D0C-57688EFF5D06}"/>
              </a:ext>
            </a:extLst>
          </p:cNvPr>
          <p:cNvSpPr txBox="1"/>
          <p:nvPr/>
        </p:nvSpPr>
        <p:spPr>
          <a:xfrm>
            <a:off x="103153" y="7129630"/>
            <a:ext cx="663218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300" b="1" dirty="0">
                <a:solidFill>
                  <a:srgbClr val="209895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2300" dirty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평일 </a:t>
            </a:r>
            <a:r>
              <a:rPr lang="en-US" altLang="ko-KR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10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~6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</a:t>
            </a:r>
            <a:r>
              <a:rPr lang="en-US" altLang="ko-KR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( 6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접수마감 </a:t>
            </a:r>
            <a:r>
              <a:rPr lang="en-US" altLang="ko-KR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2300" b="1" dirty="0">
                <a:solidFill>
                  <a:srgbClr val="209895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2300" dirty="0">
              <a:solidFill>
                <a:srgbClr val="209895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2300" b="1" dirty="0">
                <a:solidFill>
                  <a:srgbClr val="209895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2300" b="1" dirty="0">
                <a:solidFill>
                  <a:schemeClr val="accent4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 </a:t>
            </a:r>
            <a:r>
              <a:rPr lang="en-US" altLang="ko-KR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9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~3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( 2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접수마감 </a:t>
            </a:r>
            <a:r>
              <a:rPr lang="en-US" altLang="ko-KR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2300" b="1" dirty="0">
                <a:solidFill>
                  <a:srgbClr val="209895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2300" dirty="0">
              <a:solidFill>
                <a:srgbClr val="209895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2300" b="1" dirty="0">
                <a:solidFill>
                  <a:srgbClr val="209895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2300" dirty="0">
                <a:solidFill>
                  <a:srgbClr val="FF0066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점심시간 </a:t>
            </a:r>
            <a:r>
              <a:rPr lang="en-US" altLang="ko-KR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12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</a:t>
            </a:r>
            <a:r>
              <a:rPr lang="en-US" altLang="ko-KR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~2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공휴일은 점심시간 없어요</a:t>
            </a:r>
            <a:r>
              <a:rPr lang="en-US" altLang="ko-KR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2300" b="1" dirty="0">
                <a:solidFill>
                  <a:srgbClr val="209895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2300" dirty="0">
              <a:solidFill>
                <a:srgbClr val="209895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endParaRPr lang="en-US" altLang="ko-KR" sz="2300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1D40DE0F-3CD4-4253-82B6-00EFF92C9823}"/>
              </a:ext>
            </a:extLst>
          </p:cNvPr>
          <p:cNvSpPr txBox="1"/>
          <p:nvPr/>
        </p:nvSpPr>
        <p:spPr>
          <a:xfrm>
            <a:off x="2309365" y="8415700"/>
            <a:ext cx="23417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[ 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함소아 한의원 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]</a:t>
            </a:r>
          </a:p>
          <a:p>
            <a:pPr algn="ctr"/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☎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043-276-1075</a:t>
            </a:r>
            <a:endParaRPr lang="ko-KR" altLang="en-US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</p:txBody>
      </p:sp>
      <p:pic>
        <p:nvPicPr>
          <p:cNvPr id="11" name="그림 10">
            <a:extLst>
              <a:ext uri="{FF2B5EF4-FFF2-40B4-BE49-F238E27FC236}">
                <a16:creationId xmlns="" xmlns:a16="http://schemas.microsoft.com/office/drawing/2014/main" id="{342793DB-F87F-4464-A76A-421CE41CB2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83" y="167222"/>
            <a:ext cx="1452078" cy="1909297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332" y="293834"/>
            <a:ext cx="1400855" cy="1807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13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xmlns="" id="{83A8B939-7E19-4AD3-B7F8-1A6BB34B2624}"/>
              </a:ext>
            </a:extLst>
          </p:cNvPr>
          <p:cNvSpPr/>
          <p:nvPr/>
        </p:nvSpPr>
        <p:spPr>
          <a:xfrm>
            <a:off x="0" y="7818"/>
            <a:ext cx="6858000" cy="9103525"/>
          </a:xfrm>
          <a:prstGeom prst="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xmlns="" id="{7B3E03BA-1898-4062-AFF3-6E34D6577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672846"/>
              </p:ext>
            </p:extLst>
          </p:nvPr>
        </p:nvGraphicFramePr>
        <p:xfrm>
          <a:off x="204042" y="2122483"/>
          <a:ext cx="6406372" cy="746442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915196">
                  <a:extLst>
                    <a:ext uri="{9D8B030D-6E8A-4147-A177-3AD203B41FA5}">
                      <a16:colId xmlns:a16="http://schemas.microsoft.com/office/drawing/2014/main" xmlns="" val="627084170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3180253379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306064320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755798739"/>
                    </a:ext>
                  </a:extLst>
                </a:gridCol>
                <a:gridCol w="919578">
                  <a:extLst>
                    <a:ext uri="{9D8B030D-6E8A-4147-A177-3AD203B41FA5}">
                      <a16:colId xmlns:a16="http://schemas.microsoft.com/office/drawing/2014/main" xmlns="" val="3711356079"/>
                    </a:ext>
                  </a:extLst>
                </a:gridCol>
                <a:gridCol w="910814">
                  <a:extLst>
                    <a:ext uri="{9D8B030D-6E8A-4147-A177-3AD203B41FA5}">
                      <a16:colId xmlns:a16="http://schemas.microsoft.com/office/drawing/2014/main" xmlns="" val="1200754112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026761429"/>
                    </a:ext>
                  </a:extLst>
                </a:gridCol>
              </a:tblGrid>
              <a:tr h="7464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일</a:t>
                      </a:r>
                      <a:endParaRPr lang="ko-KR" altLang="en-US" sz="2000" b="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수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목</a:t>
                      </a:r>
                      <a:endParaRPr lang="en-US" altLang="ko-KR" sz="20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algn="ctr" latinLnBrk="1"/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금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토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46823383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xmlns="" id="{AAF6E92B-1DA7-44BB-BA60-6A509A63F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63407"/>
              </p:ext>
            </p:extLst>
          </p:nvPr>
        </p:nvGraphicFramePr>
        <p:xfrm>
          <a:off x="205174" y="2543691"/>
          <a:ext cx="6413340" cy="4672589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916055">
                  <a:extLst>
                    <a:ext uri="{9D8B030D-6E8A-4147-A177-3AD203B41FA5}">
                      <a16:colId xmlns:a16="http://schemas.microsoft.com/office/drawing/2014/main" xmlns="" val="427915854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xmlns="" val="3671484348"/>
                    </a:ext>
                  </a:extLst>
                </a:gridCol>
                <a:gridCol w="936172">
                  <a:extLst>
                    <a:ext uri="{9D8B030D-6E8A-4147-A177-3AD203B41FA5}">
                      <a16:colId xmlns:a16="http://schemas.microsoft.com/office/drawing/2014/main" xmlns="" val="208247546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xmlns="" val="376161784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xmlns="" val="2212574621"/>
                    </a:ext>
                  </a:extLst>
                </a:gridCol>
                <a:gridCol w="881743">
                  <a:extLst>
                    <a:ext uri="{9D8B030D-6E8A-4147-A177-3AD203B41FA5}">
                      <a16:colId xmlns:a16="http://schemas.microsoft.com/office/drawing/2014/main" xmlns="" val="37357934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831489616"/>
                    </a:ext>
                  </a:extLst>
                </a:gridCol>
              </a:tblGrid>
              <a:tr h="940174">
                <a:tc>
                  <a:txBody>
                    <a:bodyPr/>
                    <a:lstStyle/>
                    <a:p>
                      <a:pPr latinLnBrk="1"/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8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</a:t>
                      </a:r>
                    </a:p>
                    <a:p>
                      <a:pPr latinLnBrk="1"/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</a:t>
                      </a:r>
                    </a:p>
                    <a:p>
                      <a:pPr latinLnBrk="1"/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    </a:t>
                      </a:r>
                      <a:endParaRPr lang="ko-KR" altLang="en-US" sz="16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3313296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4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5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6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7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154D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600" b="1" i="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</a:t>
                      </a:r>
                      <a:endParaRPr lang="en-US" altLang="ko-KR" sz="1600" b="1" i="0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800" b="1" i="0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8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9</a:t>
                      </a:r>
                      <a:endParaRPr lang="en-US" altLang="ko-KR" sz="16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10</a:t>
                      </a:r>
                      <a:endParaRPr lang="ko-KR" altLang="en-US" sz="1800" b="1" dirty="0">
                        <a:solidFill>
                          <a:srgbClr val="0033CC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92739128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11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12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13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14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154D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600" b="1" i="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</a:t>
                      </a:r>
                      <a:endParaRPr lang="en-US" altLang="ko-KR" sz="1600" b="1" i="0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i="0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15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16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17</a:t>
                      </a:r>
                      <a:endParaRPr lang="ko-KR" altLang="en-US" sz="1800" b="1" dirty="0">
                        <a:solidFill>
                          <a:srgbClr val="0033CC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55349647"/>
                  </a:ext>
                </a:extLst>
              </a:tr>
              <a:tr h="97546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18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19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20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21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154D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600" b="1" i="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</a:t>
                      </a:r>
                      <a:endParaRPr lang="en-US" altLang="ko-KR" sz="1600" b="1" i="0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i="0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22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23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24</a:t>
                      </a:r>
                      <a:endParaRPr lang="ko-KR" altLang="en-US" sz="1800" b="1" dirty="0">
                        <a:solidFill>
                          <a:srgbClr val="0033CC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5222389"/>
                  </a:ext>
                </a:extLst>
              </a:tr>
              <a:tr h="94610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25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26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28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154D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600" b="1" i="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</a:t>
                      </a:r>
                      <a:endParaRPr lang="en-US" altLang="ko-KR" sz="1600" b="1" i="0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i="0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29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30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b="1" dirty="0">
                        <a:solidFill>
                          <a:srgbClr val="0033CC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5776262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4B50085-5BCA-41B0-9D57-7FB91EE95333}"/>
              </a:ext>
            </a:extLst>
          </p:cNvPr>
          <p:cNvSpPr txBox="1"/>
          <p:nvPr/>
        </p:nvSpPr>
        <p:spPr>
          <a:xfrm>
            <a:off x="1526916" y="29589"/>
            <a:ext cx="36631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</a:t>
            </a:r>
            <a:endParaRPr lang="en-US" altLang="ko-KR" sz="4000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4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함소아한의원</a:t>
            </a:r>
            <a:endParaRPr lang="en-US" altLang="ko-KR" sz="4000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en-US" altLang="ko-KR" sz="4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en-US" altLang="ko-KR" sz="4000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4</a:t>
            </a:r>
            <a:r>
              <a:rPr lang="ko-KR" altLang="en-US" sz="4000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 진료안내</a:t>
            </a:r>
            <a:r>
              <a:rPr lang="ko-KR" altLang="en-US" sz="4000" dirty="0" smtClean="0">
                <a:latin typeface="HY나무B" panose="02030600000101010101" pitchFamily="18" charset="-127"/>
                <a:ea typeface="HY나무B" panose="02030600000101010101" pitchFamily="18" charset="-127"/>
              </a:rPr>
              <a:t> </a:t>
            </a:r>
            <a:endParaRPr lang="ko-KR" altLang="en-US" sz="4000" dirty="0">
              <a:latin typeface="HY나무B" panose="02030600000101010101" pitchFamily="18" charset="-127"/>
              <a:ea typeface="HY나무B" panose="02030600000101010101" pitchFamily="18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8BA6B90-3F15-4594-8D0C-57688EFF5D06}"/>
              </a:ext>
            </a:extLst>
          </p:cNvPr>
          <p:cNvSpPr txBox="1"/>
          <p:nvPr/>
        </p:nvSpPr>
        <p:spPr>
          <a:xfrm>
            <a:off x="112907" y="7252941"/>
            <a:ext cx="66321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dirty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평일 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10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~6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( 6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접수마감 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b="1" dirty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dirty="0">
              <a:solidFill>
                <a:srgbClr val="FFC00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b="1" dirty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b="1" dirty="0">
                <a:solidFill>
                  <a:schemeClr val="accent4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 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9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~3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( 2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접수마감 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b="1" dirty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dirty="0">
              <a:solidFill>
                <a:srgbClr val="FFC00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2000" b="1" dirty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2000" dirty="0">
                <a:solidFill>
                  <a:srgbClr val="FF0066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2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점심시간 </a:t>
            </a:r>
            <a:r>
              <a:rPr lang="en-US" altLang="ko-KR" sz="2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12</a:t>
            </a:r>
            <a:r>
              <a:rPr lang="ko-KR" altLang="en-US" sz="2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2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2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</a:t>
            </a:r>
            <a:r>
              <a:rPr lang="en-US" altLang="ko-KR" sz="2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~2</a:t>
            </a:r>
            <a:r>
              <a:rPr lang="ko-KR" altLang="en-US" sz="2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2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</a:t>
            </a:r>
            <a:r>
              <a:rPr lang="ko-KR" altLang="en-US" sz="2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sz="2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sz="2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공휴일은 점심시간 없어요 </a:t>
            </a:r>
            <a:r>
              <a:rPr lang="ko-KR" altLang="en-US" sz="2000" b="1" dirty="0" smtClean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2000" dirty="0">
              <a:solidFill>
                <a:srgbClr val="FFC00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D40DE0F-3CD4-4253-82B6-00EFF92C9823}"/>
              </a:ext>
            </a:extLst>
          </p:cNvPr>
          <p:cNvSpPr txBox="1"/>
          <p:nvPr/>
        </p:nvSpPr>
        <p:spPr>
          <a:xfrm>
            <a:off x="1831185" y="8437705"/>
            <a:ext cx="32633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[ 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</a:t>
            </a:r>
            <a:r>
              <a:rPr lang="ko-KR" altLang="en-US" sz="1600" dirty="0" err="1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함소아한의원</a:t>
            </a:r>
            <a:r>
              <a:rPr lang="ko-KR" altLang="en-US" sz="1600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]</a:t>
            </a:r>
          </a:p>
          <a:p>
            <a:pPr algn="ctr"/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☎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043-276-1075</a:t>
            </a:r>
            <a:endParaRPr lang="ko-KR" altLang="en-US" sz="1600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83457"/>
            <a:ext cx="1651797" cy="197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2914" y="102467"/>
            <a:ext cx="161796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288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xmlns="" id="{83A8B939-7E19-4AD3-B7F8-1A6BB34B2624}"/>
              </a:ext>
            </a:extLst>
          </p:cNvPr>
          <p:cNvSpPr/>
          <p:nvPr/>
        </p:nvSpPr>
        <p:spPr>
          <a:xfrm>
            <a:off x="16592" y="23454"/>
            <a:ext cx="6858000" cy="9103525"/>
          </a:xfrm>
          <a:prstGeom prst="rect">
            <a:avLst/>
          </a:prstGeom>
          <a:solidFill>
            <a:schemeClr val="bg1"/>
          </a:solidFill>
          <a:ln w="1524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xmlns="" id="{7B3E03BA-1898-4062-AFF3-6E34D6577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979364"/>
              </p:ext>
            </p:extLst>
          </p:nvPr>
        </p:nvGraphicFramePr>
        <p:xfrm>
          <a:off x="225814" y="2078939"/>
          <a:ext cx="6406372" cy="74644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06300">
                  <a:extLst>
                    <a:ext uri="{9D8B030D-6E8A-4147-A177-3AD203B41FA5}">
                      <a16:colId xmlns:a16="http://schemas.microsoft.com/office/drawing/2014/main" xmlns="" val="627084170"/>
                    </a:ext>
                  </a:extLst>
                </a:gridCol>
                <a:gridCol w="924092">
                  <a:extLst>
                    <a:ext uri="{9D8B030D-6E8A-4147-A177-3AD203B41FA5}">
                      <a16:colId xmlns:a16="http://schemas.microsoft.com/office/drawing/2014/main" xmlns="" val="3180253379"/>
                    </a:ext>
                  </a:extLst>
                </a:gridCol>
                <a:gridCol w="882937">
                  <a:extLst>
                    <a:ext uri="{9D8B030D-6E8A-4147-A177-3AD203B41FA5}">
                      <a16:colId xmlns:a16="http://schemas.microsoft.com/office/drawing/2014/main" xmlns="" val="2306064320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xmlns="" val="2755798739"/>
                    </a:ext>
                  </a:extLst>
                </a:gridCol>
                <a:gridCol w="947058">
                  <a:extLst>
                    <a:ext uri="{9D8B030D-6E8A-4147-A177-3AD203B41FA5}">
                      <a16:colId xmlns:a16="http://schemas.microsoft.com/office/drawing/2014/main" xmlns="" val="3711356079"/>
                    </a:ext>
                  </a:extLst>
                </a:gridCol>
                <a:gridCol w="938161">
                  <a:extLst>
                    <a:ext uri="{9D8B030D-6E8A-4147-A177-3AD203B41FA5}">
                      <a16:colId xmlns:a16="http://schemas.microsoft.com/office/drawing/2014/main" xmlns="" val="1200754112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026761429"/>
                    </a:ext>
                  </a:extLst>
                </a:gridCol>
              </a:tblGrid>
              <a:tr h="7464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일</a:t>
                      </a:r>
                      <a:endParaRPr lang="ko-KR" altLang="en-US" sz="2000" b="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수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목</a:t>
                      </a:r>
                      <a:endParaRPr lang="en-US" altLang="ko-KR" sz="20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algn="ctr" latinLnBrk="1"/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금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토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6823383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xmlns="" id="{AAF6E92B-1DA7-44BB-BA60-6A509A63F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619767"/>
              </p:ext>
            </p:extLst>
          </p:nvPr>
        </p:nvGraphicFramePr>
        <p:xfrm>
          <a:off x="220634" y="2456303"/>
          <a:ext cx="6406372" cy="4894217"/>
        </p:xfrm>
        <a:graphic>
          <a:graphicData uri="http://schemas.openxmlformats.org/drawingml/2006/table">
            <a:tbl>
              <a:tblPr bandRow="1">
                <a:solidFill>
                  <a:srgbClr val="FFCCFF"/>
                </a:solidFill>
                <a:tableStyleId>{00A15C55-8517-42AA-B614-E9B94910E393}</a:tableStyleId>
              </a:tblPr>
              <a:tblGrid>
                <a:gridCol w="905168">
                  <a:extLst>
                    <a:ext uri="{9D8B030D-6E8A-4147-A177-3AD203B41FA5}">
                      <a16:colId xmlns:a16="http://schemas.microsoft.com/office/drawing/2014/main" xmlns="" val="427915854"/>
                    </a:ext>
                  </a:extLst>
                </a:gridCol>
                <a:gridCol w="925224">
                  <a:extLst>
                    <a:ext uri="{9D8B030D-6E8A-4147-A177-3AD203B41FA5}">
                      <a16:colId xmlns:a16="http://schemas.microsoft.com/office/drawing/2014/main" xmlns="" val="3671484348"/>
                    </a:ext>
                  </a:extLst>
                </a:gridCol>
                <a:gridCol w="881805">
                  <a:extLst>
                    <a:ext uri="{9D8B030D-6E8A-4147-A177-3AD203B41FA5}">
                      <a16:colId xmlns:a16="http://schemas.microsoft.com/office/drawing/2014/main" xmlns="" val="2082475462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xmlns="" val="3761617842"/>
                    </a:ext>
                  </a:extLst>
                </a:gridCol>
                <a:gridCol w="947058">
                  <a:extLst>
                    <a:ext uri="{9D8B030D-6E8A-4147-A177-3AD203B41FA5}">
                      <a16:colId xmlns:a16="http://schemas.microsoft.com/office/drawing/2014/main" xmlns="" val="2212574621"/>
                    </a:ext>
                  </a:extLst>
                </a:gridCol>
                <a:gridCol w="939293">
                  <a:extLst>
                    <a:ext uri="{9D8B030D-6E8A-4147-A177-3AD203B41FA5}">
                      <a16:colId xmlns:a16="http://schemas.microsoft.com/office/drawing/2014/main" xmlns="" val="3735793433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831489616"/>
                    </a:ext>
                  </a:extLst>
                </a:gridCol>
              </a:tblGrid>
              <a:tr h="794658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26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27</a:t>
                      </a:r>
                      <a:endParaRPr lang="ko-KR" altLang="en-US" sz="18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28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0066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29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7030A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30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</a:t>
                      </a:r>
                      <a:endParaRPr lang="ko-KR" altLang="en-US" sz="18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3313296"/>
                  </a:ext>
                </a:extLst>
              </a:tr>
              <a:tr h="926977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</a:t>
                      </a:r>
                      <a:endParaRPr lang="en-US" altLang="ko-KR" sz="18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4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0066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baseline="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5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어린이날</a:t>
                      </a:r>
                      <a:endParaRPr lang="en-US" altLang="ko-KR" sz="18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단축진료</a:t>
                      </a:r>
                      <a:endParaRPr lang="en-US" altLang="ko-KR" sz="18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(</a:t>
                      </a:r>
                      <a:r>
                        <a:rPr lang="ko-KR" altLang="en-US" sz="1400" b="1" dirty="0" err="1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두분다진료</a:t>
                      </a:r>
                      <a:r>
                        <a:rPr lang="en-US" altLang="ko-KR" sz="14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6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7030A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7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8</a:t>
                      </a:r>
                      <a:endParaRPr lang="ko-KR" altLang="en-US" sz="1800" b="1" dirty="0">
                        <a:solidFill>
                          <a:srgbClr val="0033CC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2739128"/>
                  </a:ext>
                </a:extLst>
              </a:tr>
              <a:tr h="903514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9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10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12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0066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13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7030A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14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15</a:t>
                      </a:r>
                      <a:endParaRPr lang="ko-KR" altLang="en-US" sz="18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55349647"/>
                  </a:ext>
                </a:extLst>
              </a:tr>
              <a:tr h="881743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16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17</a:t>
                      </a:r>
                      <a:endParaRPr lang="en-US" altLang="ko-KR" sz="18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18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0066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19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석가탄신일</a:t>
                      </a:r>
                      <a:r>
                        <a:rPr lang="ko-KR" altLang="en-US" sz="1800" b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단축진료</a:t>
                      </a:r>
                      <a:endParaRPr lang="en-US" altLang="ko-KR" sz="18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(</a:t>
                      </a:r>
                      <a:r>
                        <a:rPr lang="ko-KR" altLang="en-US" sz="1400" b="1" dirty="0" err="1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두분다진료</a:t>
                      </a:r>
                      <a:r>
                        <a:rPr lang="en-US" altLang="ko-KR" sz="14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20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7030A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22</a:t>
                      </a:r>
                    </a:p>
                    <a:p>
                      <a:pPr algn="l" latinLnBrk="1"/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5222389"/>
                  </a:ext>
                </a:extLst>
              </a:tr>
              <a:tr h="912223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23/30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24/31</a:t>
                      </a:r>
                    </a:p>
                    <a:p>
                      <a:pPr algn="l" latinLnBrk="1"/>
                      <a:endParaRPr lang="en-US" altLang="ko-KR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25</a:t>
                      </a:r>
                      <a:endParaRPr lang="en-US" altLang="ko-KR" sz="18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26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0066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dk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27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7030A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28</a:t>
                      </a:r>
                      <a:endParaRPr lang="ko-KR" altLang="en-US" sz="18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29</a:t>
                      </a:r>
                      <a:endParaRPr lang="ko-KR" altLang="en-US" sz="18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5776262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4B50085-5BCA-41B0-9D57-7FB91EE95333}"/>
              </a:ext>
            </a:extLst>
          </p:cNvPr>
          <p:cNvSpPr txBox="1"/>
          <p:nvPr/>
        </p:nvSpPr>
        <p:spPr>
          <a:xfrm>
            <a:off x="1614004" y="-3069"/>
            <a:ext cx="36631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</a:t>
            </a:r>
            <a:endParaRPr lang="en-US" altLang="ko-KR" sz="4400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44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함소아한의원</a:t>
            </a:r>
            <a:endParaRPr lang="en-US" altLang="ko-KR" sz="4400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en-US" altLang="ko-KR" sz="4400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5</a:t>
            </a:r>
            <a:r>
              <a:rPr lang="ko-KR" altLang="en-US" sz="4400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 </a:t>
            </a:r>
            <a:r>
              <a:rPr lang="ko-KR" altLang="en-US" sz="44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진료 안내</a:t>
            </a:r>
            <a:r>
              <a:rPr lang="ko-KR" altLang="en-US" sz="44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8BA6B90-3F15-4594-8D0C-57688EFF5D06}"/>
              </a:ext>
            </a:extLst>
          </p:cNvPr>
          <p:cNvSpPr txBox="1"/>
          <p:nvPr/>
        </p:nvSpPr>
        <p:spPr>
          <a:xfrm>
            <a:off x="293363" y="7250086"/>
            <a:ext cx="6304458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700" b="1" dirty="0" smtClean="0">
                <a:solidFill>
                  <a:srgbClr val="7030A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1700" dirty="0" smtClean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평일 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10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~6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( 6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접수마감 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700" b="1" dirty="0">
                <a:solidFill>
                  <a:srgbClr val="7030A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1700" dirty="0">
              <a:solidFill>
                <a:srgbClr val="7030A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700" b="1" dirty="0">
                <a:solidFill>
                  <a:srgbClr val="7030A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1700" b="1" dirty="0">
                <a:solidFill>
                  <a:schemeClr val="accent4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 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9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~3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( 2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접수마감 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700" b="1" dirty="0" smtClean="0">
                <a:solidFill>
                  <a:srgbClr val="7030A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1700" b="1" dirty="0" smtClean="0">
              <a:solidFill>
                <a:srgbClr val="7030A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700" b="1" dirty="0">
                <a:solidFill>
                  <a:srgbClr val="7030A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1700" dirty="0">
                <a:solidFill>
                  <a:srgbClr val="FF0066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점심시간 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12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~2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공휴일은 점심시간 없어요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700" b="1" dirty="0">
                <a:solidFill>
                  <a:srgbClr val="7030A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1700" b="1" dirty="0" smtClean="0">
              <a:solidFill>
                <a:srgbClr val="7030A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7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 </a:t>
            </a:r>
            <a:r>
              <a:rPr lang="en-US" altLang="ko-KR" sz="17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5/5(</a:t>
            </a:r>
            <a:r>
              <a:rPr lang="ko-KR" altLang="en-US" sz="17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수</a:t>
            </a:r>
            <a:r>
              <a:rPr lang="en-US" altLang="ko-KR" sz="17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7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어린이날</a:t>
            </a:r>
            <a:r>
              <a:rPr lang="en-US" altLang="ko-KR" sz="17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, 5/19(</a:t>
            </a:r>
            <a:r>
              <a:rPr lang="ko-KR" altLang="en-US" sz="17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수</a:t>
            </a:r>
            <a:r>
              <a:rPr lang="en-US" altLang="ko-KR" sz="17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7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석가탄신일 </a:t>
            </a:r>
            <a:r>
              <a:rPr lang="ko-KR" altLang="en-US" sz="1700" b="1" dirty="0" err="1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단축진료합니다</a:t>
            </a:r>
            <a:r>
              <a:rPr lang="ko-KR" altLang="en-US" sz="17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♥</a:t>
            </a:r>
            <a:endParaRPr lang="en-US" altLang="ko-KR" sz="1700" b="1" dirty="0" smtClean="0">
              <a:solidFill>
                <a:srgbClr val="FF33CC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700" b="1" dirty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 </a:t>
            </a:r>
            <a:r>
              <a:rPr lang="ko-KR" altLang="en-US" sz="1700" b="1" dirty="0" smtClean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도경일원장님  </a:t>
            </a:r>
            <a:r>
              <a:rPr lang="en-US" altLang="ko-KR" sz="1700" b="1" dirty="0" smtClean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5/4(</a:t>
            </a:r>
            <a:r>
              <a:rPr lang="ko-KR" altLang="en-US" sz="1700" b="1" dirty="0" smtClean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화</a:t>
            </a:r>
            <a:r>
              <a:rPr lang="en-US" altLang="ko-KR" sz="1700" b="1" dirty="0" smtClean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),  5/18(</a:t>
            </a:r>
            <a:r>
              <a:rPr lang="ko-KR" altLang="en-US" sz="1700" b="1" dirty="0" smtClean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화</a:t>
            </a:r>
            <a:r>
              <a:rPr lang="en-US" altLang="ko-KR" sz="1700" b="1" dirty="0" smtClean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700" b="1" dirty="0" smtClean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휴진입니다 ♥</a:t>
            </a:r>
            <a:endParaRPr lang="en-US" altLang="ko-KR" sz="1700" b="1" dirty="0" smtClean="0">
              <a:solidFill>
                <a:srgbClr val="0033CC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[ 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</a:t>
            </a:r>
            <a:r>
              <a:rPr lang="ko-KR" altLang="en-US" sz="1700" dirty="0" err="1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함소아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한의원 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]</a:t>
            </a:r>
          </a:p>
          <a:p>
            <a:pPr algn="ctr"/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☎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en-US" altLang="ko-KR" sz="1700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043-276-1075</a:t>
            </a:r>
            <a:endParaRPr lang="ko-KR" altLang="en-US" sz="1700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067" y="163285"/>
            <a:ext cx="1563752" cy="1870216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89" y="293913"/>
            <a:ext cx="1353005" cy="170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63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="" xmlns:a16="http://schemas.microsoft.com/office/drawing/2014/main" id="{83A8B939-7E19-4AD3-B7F8-1A6BB34B2624}"/>
              </a:ext>
            </a:extLst>
          </p:cNvPr>
          <p:cNvSpPr/>
          <p:nvPr/>
        </p:nvSpPr>
        <p:spPr>
          <a:xfrm>
            <a:off x="-267" y="0"/>
            <a:ext cx="6789646" cy="9103525"/>
          </a:xfrm>
          <a:prstGeom prst="rect">
            <a:avLst/>
          </a:prstGeom>
          <a:solidFill>
            <a:schemeClr val="bg1"/>
          </a:solidFill>
          <a:ln w="152400">
            <a:solidFill>
              <a:srgbClr val="20A8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4" name="표 3">
            <a:extLst>
              <a:ext uri="{FF2B5EF4-FFF2-40B4-BE49-F238E27FC236}">
                <a16:creationId xmlns="" xmlns:a16="http://schemas.microsoft.com/office/drawing/2014/main" id="{7B3E03BA-1898-4062-AFF3-6E34D6577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269438"/>
              </p:ext>
            </p:extLst>
          </p:nvPr>
        </p:nvGraphicFramePr>
        <p:xfrm>
          <a:off x="204042" y="2122483"/>
          <a:ext cx="6406372" cy="74644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15196">
                  <a:extLst>
                    <a:ext uri="{9D8B030D-6E8A-4147-A177-3AD203B41FA5}">
                      <a16:colId xmlns="" xmlns:a16="http://schemas.microsoft.com/office/drawing/2014/main" val="627084170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3180253379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2306064320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2755798739"/>
                    </a:ext>
                  </a:extLst>
                </a:gridCol>
                <a:gridCol w="919578">
                  <a:extLst>
                    <a:ext uri="{9D8B030D-6E8A-4147-A177-3AD203B41FA5}">
                      <a16:colId xmlns="" xmlns:a16="http://schemas.microsoft.com/office/drawing/2014/main" val="3711356079"/>
                    </a:ext>
                  </a:extLst>
                </a:gridCol>
                <a:gridCol w="910814">
                  <a:extLst>
                    <a:ext uri="{9D8B030D-6E8A-4147-A177-3AD203B41FA5}">
                      <a16:colId xmlns="" xmlns:a16="http://schemas.microsoft.com/office/drawing/2014/main" val="1200754112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2026761429"/>
                    </a:ext>
                  </a:extLst>
                </a:gridCol>
              </a:tblGrid>
              <a:tr h="7464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일</a:t>
                      </a:r>
                      <a:endParaRPr lang="ko-KR" altLang="en-US" sz="2000" b="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수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목</a:t>
                      </a:r>
                      <a:endParaRPr lang="en-US" altLang="ko-KR" sz="20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algn="ctr" latinLnBrk="1"/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금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토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6823383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="" xmlns:a16="http://schemas.microsoft.com/office/drawing/2014/main" id="{AAF6E92B-1DA7-44BB-BA60-6A509A63F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51653"/>
              </p:ext>
            </p:extLst>
          </p:nvPr>
        </p:nvGraphicFramePr>
        <p:xfrm>
          <a:off x="205174" y="2543691"/>
          <a:ext cx="6406372" cy="4629483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915196">
                  <a:extLst>
                    <a:ext uri="{9D8B030D-6E8A-4147-A177-3AD203B41FA5}">
                      <a16:colId xmlns="" xmlns:a16="http://schemas.microsoft.com/office/drawing/2014/main" val="427915854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3671484348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2082475462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3761617842"/>
                    </a:ext>
                  </a:extLst>
                </a:gridCol>
                <a:gridCol w="919578">
                  <a:extLst>
                    <a:ext uri="{9D8B030D-6E8A-4147-A177-3AD203B41FA5}">
                      <a16:colId xmlns="" xmlns:a16="http://schemas.microsoft.com/office/drawing/2014/main" val="2212574621"/>
                    </a:ext>
                  </a:extLst>
                </a:gridCol>
                <a:gridCol w="910814">
                  <a:extLst>
                    <a:ext uri="{9D8B030D-6E8A-4147-A177-3AD203B41FA5}">
                      <a16:colId xmlns="" xmlns:a16="http://schemas.microsoft.com/office/drawing/2014/main" val="3735793433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831489616"/>
                    </a:ext>
                  </a:extLst>
                </a:gridCol>
              </a:tblGrid>
              <a:tr h="940174">
                <a:tc>
                  <a:txBody>
                    <a:bodyPr/>
                    <a:lstStyle/>
                    <a:p>
                      <a:pPr latinLnBrk="1"/>
                      <a:endParaRPr lang="ko-KR" altLang="en-US" sz="180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0066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7030A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4</a:t>
                      </a:r>
                      <a:endParaRPr lang="ko-KR" altLang="en-US" sz="1800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5</a:t>
                      </a:r>
                      <a:endParaRPr lang="ko-KR" altLang="en-US" sz="1800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83313296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6</a:t>
                      </a:r>
                      <a:endParaRPr lang="ko-KR" altLang="en-US" sz="180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7</a:t>
                      </a:r>
                      <a:endParaRPr lang="en-US" altLang="ko-KR" sz="1800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8</a:t>
                      </a:r>
                      <a:endParaRPr lang="en-US" altLang="ko-KR" sz="1800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i="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9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0066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10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7030A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11</a:t>
                      </a:r>
                      <a:endParaRPr lang="ko-KR" altLang="en-US" sz="1800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12</a:t>
                      </a:r>
                      <a:endParaRPr lang="ko-KR" altLang="en-US" sz="1800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2739128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13</a:t>
                      </a:r>
                      <a:endParaRPr lang="ko-KR" altLang="en-US" sz="180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14</a:t>
                      </a:r>
                      <a:endParaRPr lang="ko-KR" altLang="en-US" sz="1800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15</a:t>
                      </a:r>
                      <a:endParaRPr lang="ko-KR" altLang="en-US" sz="1800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i="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16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0066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17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7030A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18</a:t>
                      </a:r>
                      <a:endParaRPr lang="ko-KR" altLang="en-US" sz="1800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19</a:t>
                      </a:r>
                      <a:endParaRPr lang="ko-KR" altLang="en-US" sz="1800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55349647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20</a:t>
                      </a:r>
                      <a:endParaRPr lang="ko-KR" altLang="en-US" sz="180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21</a:t>
                      </a:r>
                      <a:endParaRPr lang="en-US" altLang="ko-KR" sz="1800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22</a:t>
                      </a:r>
                      <a:endParaRPr lang="en-US" altLang="ko-KR" sz="1800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i="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23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0066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24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7030A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25</a:t>
                      </a:r>
                      <a:endParaRPr lang="en-US" altLang="ko-KR" sz="1800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26</a:t>
                      </a:r>
                      <a:endParaRPr lang="ko-KR" altLang="en-US" sz="1800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5222389"/>
                  </a:ext>
                </a:extLst>
              </a:tr>
              <a:tr h="94610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27</a:t>
                      </a:r>
                      <a:endParaRPr lang="ko-KR" altLang="en-US" sz="180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28</a:t>
                      </a:r>
                      <a:endParaRPr lang="en-US" altLang="ko-KR" sz="1800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29</a:t>
                      </a:r>
                      <a:endParaRPr lang="en-US" altLang="ko-KR" sz="1800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i="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30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0066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800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5776262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4B50085-5BCA-41B0-9D57-7FB91EE95333}"/>
              </a:ext>
            </a:extLst>
          </p:cNvPr>
          <p:cNvSpPr txBox="1"/>
          <p:nvPr/>
        </p:nvSpPr>
        <p:spPr>
          <a:xfrm>
            <a:off x="1526916" y="29589"/>
            <a:ext cx="36631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</a:t>
            </a:r>
            <a:endParaRPr lang="en-US" altLang="ko-KR" sz="4400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44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함소아한의원</a:t>
            </a:r>
            <a:endParaRPr lang="en-US" altLang="ko-KR" sz="4400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en-US" altLang="ko-KR" sz="44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en-US" altLang="ko-KR" sz="4400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6</a:t>
            </a:r>
            <a:r>
              <a:rPr lang="ko-KR" altLang="en-US" sz="4400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 </a:t>
            </a:r>
            <a:r>
              <a:rPr lang="ko-KR" altLang="en-US" sz="44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진료 안내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E8BA6B90-3F15-4594-8D0C-57688EFF5D06}"/>
              </a:ext>
            </a:extLst>
          </p:cNvPr>
          <p:cNvSpPr txBox="1"/>
          <p:nvPr/>
        </p:nvSpPr>
        <p:spPr>
          <a:xfrm>
            <a:off x="103153" y="7129630"/>
            <a:ext cx="6632186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300" b="1" dirty="0">
                <a:solidFill>
                  <a:srgbClr val="209895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2300" dirty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평일 </a:t>
            </a:r>
            <a:r>
              <a:rPr lang="en-US" altLang="ko-KR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10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~6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</a:t>
            </a:r>
            <a:r>
              <a:rPr lang="en-US" altLang="ko-KR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( 6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접수마감 </a:t>
            </a:r>
            <a:r>
              <a:rPr lang="en-US" altLang="ko-KR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2300" b="1" dirty="0">
                <a:solidFill>
                  <a:srgbClr val="209895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2300" dirty="0">
              <a:solidFill>
                <a:srgbClr val="209895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2300" b="1" dirty="0">
                <a:solidFill>
                  <a:srgbClr val="209895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2300" b="1" dirty="0">
                <a:solidFill>
                  <a:schemeClr val="accent4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 </a:t>
            </a:r>
            <a:r>
              <a:rPr lang="en-US" altLang="ko-KR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9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~3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( 2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접수마감 </a:t>
            </a:r>
            <a:r>
              <a:rPr lang="en-US" altLang="ko-KR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2300" b="1" dirty="0">
                <a:solidFill>
                  <a:srgbClr val="209895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2300" dirty="0">
              <a:solidFill>
                <a:srgbClr val="209895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2300" b="1" dirty="0">
                <a:solidFill>
                  <a:srgbClr val="209895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2300" dirty="0">
                <a:solidFill>
                  <a:srgbClr val="FF0066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점심시간 </a:t>
            </a:r>
            <a:r>
              <a:rPr lang="en-US" altLang="ko-KR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12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</a:t>
            </a:r>
            <a:r>
              <a:rPr lang="en-US" altLang="ko-KR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~2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공휴일은 점심시간 없어요</a:t>
            </a:r>
            <a:r>
              <a:rPr lang="en-US" altLang="ko-KR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</a:t>
            </a:r>
            <a:r>
              <a:rPr lang="ko-KR" altLang="en-US" sz="2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2300" b="1" dirty="0">
                <a:solidFill>
                  <a:srgbClr val="209895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2300" dirty="0">
              <a:solidFill>
                <a:srgbClr val="209895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endParaRPr lang="en-US" altLang="ko-KR" sz="2800" dirty="0">
              <a:latin typeface="함소아체 Bold" panose="02020603020101020101" pitchFamily="18" charset="-127"/>
              <a:ea typeface="함소아체 Bold" panose="02020603020101020101" pitchFamily="18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1D40DE0F-3CD4-4253-82B6-00EFF92C9823}"/>
              </a:ext>
            </a:extLst>
          </p:cNvPr>
          <p:cNvSpPr txBox="1"/>
          <p:nvPr/>
        </p:nvSpPr>
        <p:spPr>
          <a:xfrm>
            <a:off x="2309365" y="8457194"/>
            <a:ext cx="23417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[ 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함소아 한의원 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]</a:t>
            </a:r>
          </a:p>
          <a:p>
            <a:pPr algn="ctr"/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☎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043-276-1075</a:t>
            </a:r>
            <a:endParaRPr lang="ko-KR" altLang="en-US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</p:txBody>
      </p:sp>
      <p:pic>
        <p:nvPicPr>
          <p:cNvPr id="11" name="그림 10">
            <a:extLst>
              <a:ext uri="{FF2B5EF4-FFF2-40B4-BE49-F238E27FC236}">
                <a16:creationId xmlns="" xmlns:a16="http://schemas.microsoft.com/office/drawing/2014/main" id="{342793DB-F87F-4464-A76A-421CE41CB2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83" y="167222"/>
            <a:ext cx="1452078" cy="1909297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332" y="293834"/>
            <a:ext cx="1400855" cy="1807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01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xmlns="" id="{83A8B939-7E19-4AD3-B7F8-1A6BB34B2624}"/>
              </a:ext>
            </a:extLst>
          </p:cNvPr>
          <p:cNvSpPr/>
          <p:nvPr/>
        </p:nvSpPr>
        <p:spPr>
          <a:xfrm>
            <a:off x="-5180" y="18702"/>
            <a:ext cx="6858000" cy="9103525"/>
          </a:xfrm>
          <a:prstGeom prst="rect">
            <a:avLst/>
          </a:prstGeom>
          <a:solidFill>
            <a:schemeClr val="bg1"/>
          </a:solidFill>
          <a:ln w="152400"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xmlns="" id="{7B3E03BA-1898-4062-AFF3-6E34D6577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878221"/>
              </p:ext>
            </p:extLst>
          </p:nvPr>
        </p:nvGraphicFramePr>
        <p:xfrm>
          <a:off x="225814" y="2078939"/>
          <a:ext cx="6406372" cy="74644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06300">
                  <a:extLst>
                    <a:ext uri="{9D8B030D-6E8A-4147-A177-3AD203B41FA5}">
                      <a16:colId xmlns:a16="http://schemas.microsoft.com/office/drawing/2014/main" xmlns="" val="627084170"/>
                    </a:ext>
                  </a:extLst>
                </a:gridCol>
                <a:gridCol w="924092">
                  <a:extLst>
                    <a:ext uri="{9D8B030D-6E8A-4147-A177-3AD203B41FA5}">
                      <a16:colId xmlns:a16="http://schemas.microsoft.com/office/drawing/2014/main" xmlns="" val="3180253379"/>
                    </a:ext>
                  </a:extLst>
                </a:gridCol>
                <a:gridCol w="882937">
                  <a:extLst>
                    <a:ext uri="{9D8B030D-6E8A-4147-A177-3AD203B41FA5}">
                      <a16:colId xmlns:a16="http://schemas.microsoft.com/office/drawing/2014/main" xmlns="" val="2306064320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xmlns="" val="2755798739"/>
                    </a:ext>
                  </a:extLst>
                </a:gridCol>
                <a:gridCol w="947058">
                  <a:extLst>
                    <a:ext uri="{9D8B030D-6E8A-4147-A177-3AD203B41FA5}">
                      <a16:colId xmlns:a16="http://schemas.microsoft.com/office/drawing/2014/main" xmlns="" val="3711356079"/>
                    </a:ext>
                  </a:extLst>
                </a:gridCol>
                <a:gridCol w="938161">
                  <a:extLst>
                    <a:ext uri="{9D8B030D-6E8A-4147-A177-3AD203B41FA5}">
                      <a16:colId xmlns:a16="http://schemas.microsoft.com/office/drawing/2014/main" xmlns="" val="1200754112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026761429"/>
                    </a:ext>
                  </a:extLst>
                </a:gridCol>
              </a:tblGrid>
              <a:tr h="7464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일</a:t>
                      </a:r>
                      <a:endParaRPr lang="ko-KR" altLang="en-US" sz="2000" b="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4B87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4B87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4B87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수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4B87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목</a:t>
                      </a:r>
                      <a:endParaRPr lang="en-US" altLang="ko-KR" sz="20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algn="ctr" latinLnBrk="1"/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4B87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금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4B87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토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4B87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6823383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xmlns="" id="{AAF6E92B-1DA7-44BB-BA60-6A509A63F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391890"/>
              </p:ext>
            </p:extLst>
          </p:nvPr>
        </p:nvGraphicFramePr>
        <p:xfrm>
          <a:off x="226946" y="2481942"/>
          <a:ext cx="6406372" cy="4713437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905168">
                  <a:extLst>
                    <a:ext uri="{9D8B030D-6E8A-4147-A177-3AD203B41FA5}">
                      <a16:colId xmlns:a16="http://schemas.microsoft.com/office/drawing/2014/main" xmlns="" val="427915854"/>
                    </a:ext>
                  </a:extLst>
                </a:gridCol>
                <a:gridCol w="925224">
                  <a:extLst>
                    <a:ext uri="{9D8B030D-6E8A-4147-A177-3AD203B41FA5}">
                      <a16:colId xmlns:a16="http://schemas.microsoft.com/office/drawing/2014/main" xmlns="" val="3671484348"/>
                    </a:ext>
                  </a:extLst>
                </a:gridCol>
                <a:gridCol w="881805">
                  <a:extLst>
                    <a:ext uri="{9D8B030D-6E8A-4147-A177-3AD203B41FA5}">
                      <a16:colId xmlns:a16="http://schemas.microsoft.com/office/drawing/2014/main" xmlns="" val="2082475462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xmlns="" val="3761617842"/>
                    </a:ext>
                  </a:extLst>
                </a:gridCol>
                <a:gridCol w="947058">
                  <a:extLst>
                    <a:ext uri="{9D8B030D-6E8A-4147-A177-3AD203B41FA5}">
                      <a16:colId xmlns:a16="http://schemas.microsoft.com/office/drawing/2014/main" xmlns="" val="2212574621"/>
                    </a:ext>
                  </a:extLst>
                </a:gridCol>
                <a:gridCol w="939293">
                  <a:extLst>
                    <a:ext uri="{9D8B030D-6E8A-4147-A177-3AD203B41FA5}">
                      <a16:colId xmlns:a16="http://schemas.microsoft.com/office/drawing/2014/main" xmlns="" val="3735793433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831489616"/>
                    </a:ext>
                  </a:extLst>
                </a:gridCol>
              </a:tblGrid>
              <a:tr h="892629">
                <a:tc>
                  <a:txBody>
                    <a:bodyPr/>
                    <a:lstStyle/>
                    <a:p>
                      <a:pPr algn="l" latinLnBrk="1"/>
                      <a:endParaRPr lang="ko-KR" altLang="en-US" sz="18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8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7030A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</a:t>
                      </a: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</a:t>
                      </a:r>
                      <a:endParaRPr lang="ko-KR" altLang="en-US" sz="18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3313296"/>
                  </a:ext>
                </a:extLst>
              </a:tr>
              <a:tr h="968829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4</a:t>
                      </a: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5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6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7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0066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8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7030A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9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10</a:t>
                      </a:r>
                      <a:endParaRPr lang="ko-KR" altLang="en-US" sz="1800" b="1" dirty="0">
                        <a:solidFill>
                          <a:srgbClr val="0033CC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2739128"/>
                  </a:ext>
                </a:extLst>
              </a:tr>
              <a:tr h="936171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11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12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13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14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0066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15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7030A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16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17</a:t>
                      </a:r>
                      <a:endParaRPr lang="ko-KR" altLang="en-US" sz="18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55349647"/>
                  </a:ext>
                </a:extLst>
              </a:tr>
              <a:tr h="94792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18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19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20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21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0066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22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7030A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23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24</a:t>
                      </a:r>
                      <a:endParaRPr lang="ko-KR" altLang="en-US" sz="18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5222389"/>
                  </a:ext>
                </a:extLst>
              </a:tr>
              <a:tr h="94610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25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26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27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28</a:t>
                      </a:r>
                      <a:endParaRPr lang="ko-KR" altLang="en-US" sz="18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29</a:t>
                      </a: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30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31</a:t>
                      </a:r>
                      <a:endParaRPr lang="ko-KR" altLang="en-US" sz="18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5776262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4B50085-5BCA-41B0-9D57-7FB91EE95333}"/>
              </a:ext>
            </a:extLst>
          </p:cNvPr>
          <p:cNvSpPr txBox="1"/>
          <p:nvPr/>
        </p:nvSpPr>
        <p:spPr>
          <a:xfrm>
            <a:off x="1614004" y="-3069"/>
            <a:ext cx="36631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</a:t>
            </a:r>
            <a:endParaRPr lang="en-US" altLang="ko-KR" sz="4400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44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함소아한의원</a:t>
            </a:r>
            <a:endParaRPr lang="en-US" altLang="ko-KR" sz="4400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en-US" altLang="ko-KR" sz="4400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7</a:t>
            </a:r>
            <a:r>
              <a:rPr lang="ko-KR" altLang="en-US" sz="4400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 </a:t>
            </a:r>
            <a:r>
              <a:rPr lang="ko-KR" altLang="en-US" sz="44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진료 안내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8BA6B90-3F15-4594-8D0C-57688EFF5D06}"/>
              </a:ext>
            </a:extLst>
          </p:cNvPr>
          <p:cNvSpPr txBox="1"/>
          <p:nvPr/>
        </p:nvSpPr>
        <p:spPr>
          <a:xfrm>
            <a:off x="220634" y="7216716"/>
            <a:ext cx="663218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b="1" dirty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 </a:t>
            </a:r>
            <a:r>
              <a:rPr lang="en-US" altLang="ko-KR" sz="16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7/26(</a:t>
            </a:r>
            <a:r>
              <a:rPr lang="ko-KR" altLang="en-US" sz="16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</a:t>
            </a:r>
            <a:r>
              <a:rPr lang="en-US" altLang="ko-KR" sz="16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)~7/30(</a:t>
            </a:r>
            <a:r>
              <a:rPr lang="ko-KR" altLang="en-US" sz="16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금</a:t>
            </a:r>
            <a:r>
              <a:rPr lang="en-US" altLang="ko-KR" sz="16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6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박지수 원장님 휴가 ♥</a:t>
            </a:r>
            <a:endParaRPr lang="en-US" altLang="ko-KR" sz="1600" b="1" dirty="0" smtClean="0">
              <a:solidFill>
                <a:srgbClr val="2F61FF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6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 </a:t>
            </a:r>
            <a:r>
              <a:rPr lang="en-US" altLang="ko-KR" sz="16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7</a:t>
            </a:r>
            <a:r>
              <a:rPr lang="ko-KR" altLang="en-US" sz="16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 마지막 주 도경일 원장님 휴진 없이 진료합니다 ♥</a:t>
            </a:r>
            <a:endParaRPr lang="en-US" altLang="ko-KR" sz="1600" b="1" dirty="0" smtClean="0">
              <a:solidFill>
                <a:srgbClr val="2F61FF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6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1600" dirty="0" smtClean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평일 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10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~6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( 6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접수마감 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600" b="1" dirty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1600" dirty="0">
              <a:solidFill>
                <a:srgbClr val="2F61FF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600" b="1" dirty="0">
                <a:solidFill>
                  <a:srgbClr val="154D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1600" b="1" dirty="0">
                <a:solidFill>
                  <a:schemeClr val="accent4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 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9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~3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( 2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접수마감 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600" b="1" dirty="0" smtClean="0">
                <a:solidFill>
                  <a:srgbClr val="154D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1600" b="1" dirty="0" smtClean="0">
              <a:solidFill>
                <a:srgbClr val="154DFF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600" b="1" dirty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1600" dirty="0">
                <a:solidFill>
                  <a:srgbClr val="FF0066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점심시간 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12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~2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공휴일은 점심시간 없어요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600" b="1" dirty="0">
                <a:solidFill>
                  <a:srgbClr val="0033CC"/>
                </a:solidFill>
                <a:latin typeface="a뻥이뿡이" pitchFamily="18" charset="-127"/>
                <a:ea typeface="a뻥이뿡이" pitchFamily="18" charset="-127"/>
              </a:rPr>
              <a:t>♥</a:t>
            </a:r>
            <a:endParaRPr lang="en-US" altLang="ko-KR" sz="1600" dirty="0">
              <a:solidFill>
                <a:srgbClr val="0033CC"/>
              </a:solidFill>
              <a:latin typeface="a뻥이뿡이" pitchFamily="18" charset="-127"/>
              <a:ea typeface="a뻥이뿡이" pitchFamily="18" charset="-127"/>
            </a:endParaRPr>
          </a:p>
          <a:p>
            <a:pPr algn="ctr"/>
            <a:endParaRPr lang="en-US" altLang="ko-KR" dirty="0">
              <a:solidFill>
                <a:srgbClr val="154DFF"/>
              </a:solidFill>
              <a:latin typeface="a뻥이뿡이" pitchFamily="18" charset="-127"/>
              <a:ea typeface="a뻥이뿡이" pitchFamily="18" charset="-127"/>
            </a:endParaRPr>
          </a:p>
          <a:p>
            <a:endParaRPr lang="en-US" altLang="ko-KR" sz="2800" dirty="0">
              <a:latin typeface="함소아체 Bold" panose="02020603020101020101" pitchFamily="18" charset="-127"/>
              <a:ea typeface="함소아체 Bold" panose="02020603020101020101" pitchFamily="18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D40DE0F-3CD4-4253-82B6-00EFF92C9823}"/>
              </a:ext>
            </a:extLst>
          </p:cNvPr>
          <p:cNvSpPr txBox="1"/>
          <p:nvPr/>
        </p:nvSpPr>
        <p:spPr>
          <a:xfrm>
            <a:off x="2041389" y="8559225"/>
            <a:ext cx="27244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[ 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함소아 한의원 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]</a:t>
            </a:r>
          </a:p>
          <a:p>
            <a:pPr algn="ctr"/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☎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043-276-1075</a:t>
            </a:r>
            <a:endParaRPr lang="ko-KR" altLang="en-US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067" y="163285"/>
            <a:ext cx="1563752" cy="1870216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89" y="293913"/>
            <a:ext cx="1353005" cy="1709060"/>
          </a:xfrm>
          <a:prstGeom prst="rect">
            <a:avLst/>
          </a:prstGeom>
        </p:spPr>
      </p:pic>
      <p:sp>
        <p:nvSpPr>
          <p:cNvPr id="11" name="왼쪽/오른쪽 화살표 10"/>
          <p:cNvSpPr/>
          <p:nvPr/>
        </p:nvSpPr>
        <p:spPr>
          <a:xfrm>
            <a:off x="1103089" y="6520543"/>
            <a:ext cx="4601023" cy="24140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62958" y="6641244"/>
            <a:ext cx="44812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685800" latinLnBrk="1">
              <a:defRPr/>
            </a:pPr>
            <a:r>
              <a:rPr lang="ko-KR" altLang="en-US" sz="2500" b="1" dirty="0">
                <a:solidFill>
                  <a:srgbClr val="7030A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박</a:t>
            </a:r>
            <a:r>
              <a:rPr lang="ko-KR" altLang="en-US" sz="2500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원장님 </a:t>
            </a:r>
            <a:r>
              <a:rPr lang="ko-KR" altLang="en-US" sz="25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휴가</a:t>
            </a:r>
            <a:endParaRPr lang="ko-KR" altLang="en-US" sz="2500" b="1" dirty="0">
              <a:solidFill>
                <a:srgbClr val="FF000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0702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xmlns="" id="{83A8B939-7E19-4AD3-B7F8-1A6BB34B2624}"/>
              </a:ext>
            </a:extLst>
          </p:cNvPr>
          <p:cNvSpPr/>
          <p:nvPr/>
        </p:nvSpPr>
        <p:spPr>
          <a:xfrm>
            <a:off x="0" y="13184"/>
            <a:ext cx="6858000" cy="9103525"/>
          </a:xfrm>
          <a:prstGeom prst="rect">
            <a:avLst/>
          </a:prstGeom>
          <a:ln w="76200">
            <a:solidFill>
              <a:srgbClr val="FFC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xmlns="" id="{7B3E03BA-1898-4062-AFF3-6E34D6577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719799"/>
              </p:ext>
            </p:extLst>
          </p:nvPr>
        </p:nvGraphicFramePr>
        <p:xfrm>
          <a:off x="204042" y="2122483"/>
          <a:ext cx="6406372" cy="746442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915196">
                  <a:extLst>
                    <a:ext uri="{9D8B030D-6E8A-4147-A177-3AD203B41FA5}">
                      <a16:colId xmlns:a16="http://schemas.microsoft.com/office/drawing/2014/main" xmlns="" val="627084170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3180253379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306064320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755798739"/>
                    </a:ext>
                  </a:extLst>
                </a:gridCol>
                <a:gridCol w="919578">
                  <a:extLst>
                    <a:ext uri="{9D8B030D-6E8A-4147-A177-3AD203B41FA5}">
                      <a16:colId xmlns:a16="http://schemas.microsoft.com/office/drawing/2014/main" xmlns="" val="3711356079"/>
                    </a:ext>
                  </a:extLst>
                </a:gridCol>
                <a:gridCol w="910814">
                  <a:extLst>
                    <a:ext uri="{9D8B030D-6E8A-4147-A177-3AD203B41FA5}">
                      <a16:colId xmlns:a16="http://schemas.microsoft.com/office/drawing/2014/main" xmlns="" val="1200754112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026761429"/>
                    </a:ext>
                  </a:extLst>
                </a:gridCol>
              </a:tblGrid>
              <a:tr h="7464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일</a:t>
                      </a:r>
                      <a:endParaRPr lang="ko-KR" altLang="en-US" sz="2000" b="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수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목</a:t>
                      </a:r>
                      <a:endParaRPr lang="en-US" altLang="ko-KR" sz="20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algn="ctr" latinLnBrk="1"/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금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토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46823383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xmlns="" id="{AAF6E92B-1DA7-44BB-BA60-6A509A63F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03105"/>
              </p:ext>
            </p:extLst>
          </p:nvPr>
        </p:nvGraphicFramePr>
        <p:xfrm>
          <a:off x="205174" y="2543691"/>
          <a:ext cx="6413340" cy="4672589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916055">
                  <a:extLst>
                    <a:ext uri="{9D8B030D-6E8A-4147-A177-3AD203B41FA5}">
                      <a16:colId xmlns:a16="http://schemas.microsoft.com/office/drawing/2014/main" xmlns="" val="427915854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xmlns="" val="3671484348"/>
                    </a:ext>
                  </a:extLst>
                </a:gridCol>
                <a:gridCol w="936172">
                  <a:extLst>
                    <a:ext uri="{9D8B030D-6E8A-4147-A177-3AD203B41FA5}">
                      <a16:colId xmlns:a16="http://schemas.microsoft.com/office/drawing/2014/main" xmlns="" val="208247546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xmlns="" val="376161784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xmlns="" val="2212574621"/>
                    </a:ext>
                  </a:extLst>
                </a:gridCol>
                <a:gridCol w="881743">
                  <a:extLst>
                    <a:ext uri="{9D8B030D-6E8A-4147-A177-3AD203B41FA5}">
                      <a16:colId xmlns:a16="http://schemas.microsoft.com/office/drawing/2014/main" xmlns="" val="37357934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831489616"/>
                    </a:ext>
                  </a:extLst>
                </a:gridCol>
              </a:tblGrid>
              <a:tr h="94017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</a:t>
                      </a:r>
                      <a:endParaRPr lang="ko-KR" altLang="en-US" sz="16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</a:t>
                      </a:r>
                      <a:endParaRPr lang="ko-KR" altLang="en-US" sz="16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</a:t>
                      </a:r>
                      <a:endParaRPr lang="en-US" altLang="ko-KR" sz="16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4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휴진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5</a:t>
                      </a:r>
                    </a:p>
                    <a:p>
                      <a:pPr latinLnBrk="1"/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</a:t>
                      </a:r>
                      <a:endParaRPr lang="en-US" altLang="ko-KR" sz="1600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latinLnBrk="1"/>
                      <a:r>
                        <a:rPr lang="ko-KR" altLang="en-US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6</a:t>
                      </a:r>
                      <a:endParaRPr lang="ko-KR" altLang="en-US" sz="16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7</a:t>
                      </a:r>
                      <a:endParaRPr lang="ko-KR" altLang="en-US" sz="16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3313296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8</a:t>
                      </a:r>
                      <a:endParaRPr lang="ko-KR" altLang="en-US" sz="16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9</a:t>
                      </a:r>
                      <a:endParaRPr lang="en-US" altLang="ko-KR" sz="16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10</a:t>
                      </a:r>
                      <a:endParaRPr lang="en-US" altLang="ko-KR" sz="16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12</a:t>
                      </a:r>
                    </a:p>
                    <a:p>
                      <a:pPr latinLnBrk="1"/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</a:t>
                      </a:r>
                      <a:endParaRPr lang="en-US" altLang="ko-KR" sz="1600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latinLnBrk="1"/>
                      <a:r>
                        <a:rPr lang="ko-KR" altLang="en-US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13</a:t>
                      </a:r>
                      <a:endParaRPr lang="ko-KR" altLang="en-US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14</a:t>
                      </a:r>
                      <a:endParaRPr lang="ko-KR" altLang="en-US" sz="1600" b="1" dirty="0">
                        <a:solidFill>
                          <a:srgbClr val="0033CC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92739128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15</a:t>
                      </a:r>
                    </a:p>
                    <a:p>
                      <a:pPr latinLnBrk="1"/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광복절</a:t>
                      </a:r>
                      <a:endParaRPr lang="ko-KR" altLang="en-US" sz="16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16</a:t>
                      </a:r>
                    </a:p>
                    <a:p>
                      <a:pPr latinLnBrk="1"/>
                      <a:r>
                        <a:rPr lang="ko-KR" altLang="en-US" sz="14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대체공휴일</a:t>
                      </a:r>
                      <a:endParaRPr lang="en-US" altLang="ko-KR" sz="14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latinLnBrk="1"/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단축진료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17</a:t>
                      </a:r>
                      <a:endParaRPr lang="ko-KR" altLang="en-US" sz="16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18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6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휴진</a:t>
                      </a:r>
                      <a:endParaRPr lang="ko-KR" altLang="en-US" sz="16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19</a:t>
                      </a:r>
                    </a:p>
                    <a:p>
                      <a:pPr latinLnBrk="1"/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</a:t>
                      </a:r>
                      <a:endParaRPr lang="en-US" altLang="ko-KR" sz="1600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latinLnBrk="1"/>
                      <a:r>
                        <a:rPr lang="ko-KR" altLang="en-US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20</a:t>
                      </a:r>
                      <a:endParaRPr lang="ko-KR" altLang="en-US" sz="16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21</a:t>
                      </a:r>
                      <a:endParaRPr lang="ko-KR" altLang="en-US" sz="16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55349647"/>
                  </a:ext>
                </a:extLst>
              </a:tr>
              <a:tr h="97546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22</a:t>
                      </a:r>
                      <a:endParaRPr lang="ko-KR" altLang="en-US" sz="16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23</a:t>
                      </a:r>
                      <a:endParaRPr lang="en-US" altLang="ko-KR" sz="16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24</a:t>
                      </a:r>
                      <a:endParaRPr lang="en-US" altLang="ko-KR" sz="16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25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6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휴진</a:t>
                      </a:r>
                      <a:endParaRPr lang="ko-KR" altLang="en-US" sz="16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26</a:t>
                      </a:r>
                    </a:p>
                    <a:p>
                      <a:pPr latinLnBrk="1"/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</a:t>
                      </a:r>
                      <a:endParaRPr lang="en-US" altLang="ko-KR" sz="1600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latinLnBrk="1"/>
                      <a:r>
                        <a:rPr lang="ko-KR" altLang="en-US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27</a:t>
                      </a:r>
                      <a:endParaRPr lang="en-US" altLang="ko-KR" sz="16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28</a:t>
                      </a:r>
                      <a:endParaRPr lang="ko-KR" altLang="en-US" sz="16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5222389"/>
                  </a:ext>
                </a:extLst>
              </a:tr>
              <a:tr h="94610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29</a:t>
                      </a:r>
                      <a:endParaRPr lang="ko-KR" altLang="en-US" sz="16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30</a:t>
                      </a:r>
                      <a:endParaRPr lang="en-US" altLang="ko-KR" sz="16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5776262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4B50085-5BCA-41B0-9D57-7FB91EE95333}"/>
              </a:ext>
            </a:extLst>
          </p:cNvPr>
          <p:cNvSpPr txBox="1"/>
          <p:nvPr/>
        </p:nvSpPr>
        <p:spPr>
          <a:xfrm>
            <a:off x="1526916" y="29589"/>
            <a:ext cx="36631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</a:t>
            </a:r>
            <a:endParaRPr lang="en-US" altLang="ko-KR" sz="4000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4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함소아한의원</a:t>
            </a:r>
            <a:endParaRPr lang="en-US" altLang="ko-KR" sz="4000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en-US" altLang="ko-KR" sz="4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en-US" altLang="ko-KR" sz="4000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8</a:t>
            </a:r>
            <a:r>
              <a:rPr lang="ko-KR" altLang="en-US" sz="4000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 </a:t>
            </a:r>
            <a:r>
              <a:rPr lang="ko-KR" altLang="en-US" sz="4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진료 안내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4" y="108857"/>
            <a:ext cx="1724024" cy="195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514" y="108857"/>
            <a:ext cx="1606026" cy="195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169224" y="3903633"/>
            <a:ext cx="2765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>
                <a:solidFill>
                  <a:srgbClr val="FF0000"/>
                </a:solidFill>
                <a:latin typeface="a어린왕자B" pitchFamily="18" charset="-127"/>
                <a:ea typeface="a어린왕자B" pitchFamily="18" charset="-127"/>
              </a:rPr>
              <a:t>    </a:t>
            </a:r>
            <a:r>
              <a:rPr lang="ko-KR" altLang="en-US" sz="2800" dirty="0" smtClean="0">
                <a:solidFill>
                  <a:srgbClr val="0033CC"/>
                </a:solidFill>
                <a:latin typeface="a어린왕자B" pitchFamily="18" charset="-127"/>
                <a:ea typeface="a어린왕자B" pitchFamily="18" charset="-127"/>
              </a:rPr>
              <a:t>도</a:t>
            </a:r>
            <a:r>
              <a:rPr lang="ko-KR" altLang="en-US" sz="2800" dirty="0" smtClean="0">
                <a:solidFill>
                  <a:srgbClr val="FF0000"/>
                </a:solidFill>
                <a:latin typeface="a어린왕자B" pitchFamily="18" charset="-127"/>
                <a:ea typeface="a어린왕자B" pitchFamily="18" charset="-127"/>
              </a:rPr>
              <a:t> </a:t>
            </a:r>
            <a:r>
              <a:rPr lang="ko-KR" altLang="en-US" sz="2800" dirty="0" smtClean="0">
                <a:latin typeface="a어린왕자B" pitchFamily="18" charset="-127"/>
                <a:ea typeface="a어린왕자B" pitchFamily="18" charset="-127"/>
              </a:rPr>
              <a:t>원장님 </a:t>
            </a:r>
            <a:r>
              <a:rPr lang="ko-KR" altLang="en-US" sz="2800" dirty="0" smtClean="0">
                <a:solidFill>
                  <a:srgbClr val="FF0000"/>
                </a:solidFill>
                <a:latin typeface="a어린왕자B" pitchFamily="18" charset="-127"/>
                <a:ea typeface="a어린왕자B" pitchFamily="18" charset="-127"/>
              </a:rPr>
              <a:t>휴가</a:t>
            </a:r>
            <a:endParaRPr lang="en-US" altLang="ko-KR" sz="2800" dirty="0" smtClean="0">
              <a:solidFill>
                <a:srgbClr val="FF0000"/>
              </a:solidFill>
              <a:latin typeface="a어린왕자B" pitchFamily="18" charset="-127"/>
              <a:ea typeface="a어린왕자B" pitchFamily="18" charset="-127"/>
            </a:endParaRPr>
          </a:p>
        </p:txBody>
      </p:sp>
      <p:sp>
        <p:nvSpPr>
          <p:cNvPr id="16" name="왼쪽/오른쪽 화살표 15"/>
          <p:cNvSpPr/>
          <p:nvPr/>
        </p:nvSpPr>
        <p:spPr>
          <a:xfrm>
            <a:off x="1158338" y="3749256"/>
            <a:ext cx="2765658" cy="304800"/>
          </a:xfrm>
          <a:prstGeom prst="leftRightArrow">
            <a:avLst/>
          </a:prstGeom>
          <a:solidFill>
            <a:srgbClr val="FFFF00"/>
          </a:solidFill>
          <a:ln>
            <a:solidFill>
              <a:srgbClr val="4B8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E8BA6B90-3F15-4594-8D0C-57688EFF5D06}"/>
              </a:ext>
            </a:extLst>
          </p:cNvPr>
          <p:cNvSpPr txBox="1"/>
          <p:nvPr/>
        </p:nvSpPr>
        <p:spPr>
          <a:xfrm>
            <a:off x="0" y="7252426"/>
            <a:ext cx="663218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b="1" dirty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 </a:t>
            </a:r>
            <a:r>
              <a:rPr lang="en-US" altLang="ko-KR" sz="16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8/9(</a:t>
            </a:r>
            <a:r>
              <a:rPr lang="ko-KR" altLang="en-US" sz="16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</a:t>
            </a:r>
            <a:r>
              <a:rPr lang="en-US" altLang="ko-KR" sz="16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~ 8/11(</a:t>
            </a:r>
            <a:r>
              <a:rPr lang="ko-KR" altLang="en-US" sz="1600" b="1" dirty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수</a:t>
            </a:r>
            <a:r>
              <a:rPr lang="en-US" altLang="ko-KR" sz="16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6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도경일 원장님 휴가 ♥</a:t>
            </a:r>
            <a:endParaRPr lang="en-US" altLang="ko-KR" sz="1600" b="1" dirty="0" smtClean="0">
              <a:solidFill>
                <a:srgbClr val="2F61FF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6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 </a:t>
            </a:r>
            <a:r>
              <a:rPr lang="en-US" altLang="ko-KR" sz="16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8/16(</a:t>
            </a:r>
            <a:r>
              <a:rPr lang="ko-KR" altLang="en-US" sz="16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</a:t>
            </a:r>
            <a:r>
              <a:rPr lang="en-US" altLang="ko-KR" sz="16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6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대체공휴일로 </a:t>
            </a:r>
            <a:r>
              <a:rPr lang="ko-KR" altLang="en-US" sz="1600" b="1" dirty="0" err="1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단축진료합니다</a:t>
            </a:r>
            <a:r>
              <a:rPr lang="ko-KR" altLang="en-US" sz="16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♥</a:t>
            </a:r>
            <a:endParaRPr lang="en-US" altLang="ko-KR" sz="1600" b="1" dirty="0" smtClean="0">
              <a:solidFill>
                <a:srgbClr val="2F61FF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6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1600" dirty="0" smtClean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평일 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10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~6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( 6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접수마감 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600" b="1" dirty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1600" dirty="0">
              <a:solidFill>
                <a:srgbClr val="2F61FF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600" b="1" dirty="0">
                <a:solidFill>
                  <a:srgbClr val="154D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1600" b="1" dirty="0">
                <a:solidFill>
                  <a:schemeClr val="accent4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 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9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~3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( 2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접수마감 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600" b="1" dirty="0" smtClean="0">
                <a:solidFill>
                  <a:srgbClr val="154D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1600" b="1" dirty="0" smtClean="0">
              <a:solidFill>
                <a:srgbClr val="154DFF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600" b="1" dirty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1600" dirty="0">
                <a:solidFill>
                  <a:srgbClr val="FF0066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점심시간 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12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~2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공휴일은 점심시간 없어요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600" b="1" dirty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1600" dirty="0">
              <a:solidFill>
                <a:srgbClr val="0033CC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endParaRPr lang="en-US" altLang="ko-KR" dirty="0">
              <a:solidFill>
                <a:srgbClr val="154DFF"/>
              </a:solidFill>
              <a:latin typeface="a뻥이뿡이" pitchFamily="18" charset="-127"/>
              <a:ea typeface="a뻥이뿡이" pitchFamily="18" charset="-127"/>
            </a:endParaRPr>
          </a:p>
          <a:p>
            <a:endParaRPr lang="en-US" altLang="ko-KR" sz="2800" dirty="0">
              <a:latin typeface="함소아체 Bold" panose="02020603020101020101" pitchFamily="18" charset="-127"/>
              <a:ea typeface="함소아체 Bold" panose="02020603020101020101" pitchFamily="18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1D40DE0F-3CD4-4253-82B6-00EFF92C9823}"/>
              </a:ext>
            </a:extLst>
          </p:cNvPr>
          <p:cNvSpPr txBox="1"/>
          <p:nvPr/>
        </p:nvSpPr>
        <p:spPr>
          <a:xfrm>
            <a:off x="1996294" y="8559225"/>
            <a:ext cx="27244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[ 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함소아 한의원 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]</a:t>
            </a:r>
          </a:p>
          <a:p>
            <a:pPr algn="ctr"/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☎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043-276-1075</a:t>
            </a:r>
            <a:endParaRPr lang="ko-KR" altLang="en-US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2901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xmlns="" id="{83A8B939-7E19-4AD3-B7F8-1A6BB34B2624}"/>
              </a:ext>
            </a:extLst>
          </p:cNvPr>
          <p:cNvSpPr/>
          <p:nvPr/>
        </p:nvSpPr>
        <p:spPr>
          <a:xfrm>
            <a:off x="-5180" y="-17023"/>
            <a:ext cx="6858000" cy="9103525"/>
          </a:xfrm>
          <a:prstGeom prst="rect">
            <a:avLst/>
          </a:prstGeom>
          <a:solidFill>
            <a:schemeClr val="bg1"/>
          </a:solidFill>
          <a:ln w="1524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xmlns="" id="{7B3E03BA-1898-4062-AFF3-6E34D6577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71157"/>
              </p:ext>
            </p:extLst>
          </p:nvPr>
        </p:nvGraphicFramePr>
        <p:xfrm>
          <a:off x="225814" y="2078939"/>
          <a:ext cx="6406372" cy="74644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06300">
                  <a:extLst>
                    <a:ext uri="{9D8B030D-6E8A-4147-A177-3AD203B41FA5}">
                      <a16:colId xmlns:a16="http://schemas.microsoft.com/office/drawing/2014/main" xmlns="" val="627084170"/>
                    </a:ext>
                  </a:extLst>
                </a:gridCol>
                <a:gridCol w="924092">
                  <a:extLst>
                    <a:ext uri="{9D8B030D-6E8A-4147-A177-3AD203B41FA5}">
                      <a16:colId xmlns:a16="http://schemas.microsoft.com/office/drawing/2014/main" xmlns="" val="3180253379"/>
                    </a:ext>
                  </a:extLst>
                </a:gridCol>
                <a:gridCol w="882937">
                  <a:extLst>
                    <a:ext uri="{9D8B030D-6E8A-4147-A177-3AD203B41FA5}">
                      <a16:colId xmlns:a16="http://schemas.microsoft.com/office/drawing/2014/main" xmlns="" val="2306064320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xmlns="" val="2755798739"/>
                    </a:ext>
                  </a:extLst>
                </a:gridCol>
                <a:gridCol w="947058">
                  <a:extLst>
                    <a:ext uri="{9D8B030D-6E8A-4147-A177-3AD203B41FA5}">
                      <a16:colId xmlns:a16="http://schemas.microsoft.com/office/drawing/2014/main" xmlns="" val="3711356079"/>
                    </a:ext>
                  </a:extLst>
                </a:gridCol>
                <a:gridCol w="938161">
                  <a:extLst>
                    <a:ext uri="{9D8B030D-6E8A-4147-A177-3AD203B41FA5}">
                      <a16:colId xmlns:a16="http://schemas.microsoft.com/office/drawing/2014/main" xmlns="" val="1200754112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026761429"/>
                    </a:ext>
                  </a:extLst>
                </a:gridCol>
              </a:tblGrid>
              <a:tr h="7464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일</a:t>
                      </a:r>
                      <a:endParaRPr lang="ko-KR" altLang="en-US" sz="2000" b="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수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목</a:t>
                      </a:r>
                      <a:endParaRPr lang="en-US" altLang="ko-KR" sz="20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algn="ctr" latinLnBrk="1"/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금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토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6823383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xmlns="" id="{AAF6E92B-1DA7-44BB-BA60-6A509A63F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547292"/>
              </p:ext>
            </p:extLst>
          </p:nvPr>
        </p:nvGraphicFramePr>
        <p:xfrm>
          <a:off x="220634" y="2469365"/>
          <a:ext cx="6406372" cy="4678938"/>
        </p:xfrm>
        <a:graphic>
          <a:graphicData uri="http://schemas.openxmlformats.org/drawingml/2006/table">
            <a:tbl>
              <a:tblPr bandRow="1">
                <a:solidFill>
                  <a:srgbClr val="FFCCFF"/>
                </a:solidFill>
                <a:tableStyleId>{00A15C55-8517-42AA-B614-E9B94910E393}</a:tableStyleId>
              </a:tblPr>
              <a:tblGrid>
                <a:gridCol w="905168">
                  <a:extLst>
                    <a:ext uri="{9D8B030D-6E8A-4147-A177-3AD203B41FA5}">
                      <a16:colId xmlns:a16="http://schemas.microsoft.com/office/drawing/2014/main" xmlns="" val="427915854"/>
                    </a:ext>
                  </a:extLst>
                </a:gridCol>
                <a:gridCol w="925224">
                  <a:extLst>
                    <a:ext uri="{9D8B030D-6E8A-4147-A177-3AD203B41FA5}">
                      <a16:colId xmlns:a16="http://schemas.microsoft.com/office/drawing/2014/main" xmlns="" val="3671484348"/>
                    </a:ext>
                  </a:extLst>
                </a:gridCol>
                <a:gridCol w="881805">
                  <a:extLst>
                    <a:ext uri="{9D8B030D-6E8A-4147-A177-3AD203B41FA5}">
                      <a16:colId xmlns:a16="http://schemas.microsoft.com/office/drawing/2014/main" xmlns="" val="2082475462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xmlns="" val="3761617842"/>
                    </a:ext>
                  </a:extLst>
                </a:gridCol>
                <a:gridCol w="947058">
                  <a:extLst>
                    <a:ext uri="{9D8B030D-6E8A-4147-A177-3AD203B41FA5}">
                      <a16:colId xmlns:a16="http://schemas.microsoft.com/office/drawing/2014/main" xmlns="" val="2212574621"/>
                    </a:ext>
                  </a:extLst>
                </a:gridCol>
                <a:gridCol w="939293">
                  <a:extLst>
                    <a:ext uri="{9D8B030D-6E8A-4147-A177-3AD203B41FA5}">
                      <a16:colId xmlns:a16="http://schemas.microsoft.com/office/drawing/2014/main" xmlns="" val="3735793433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831489616"/>
                    </a:ext>
                  </a:extLst>
                </a:gridCol>
              </a:tblGrid>
              <a:tr h="794658">
                <a:tc>
                  <a:txBody>
                    <a:bodyPr/>
                    <a:lstStyle/>
                    <a:p>
                      <a:pPr algn="l" latinLnBrk="1"/>
                      <a:endParaRPr lang="ko-KR" altLang="en-US" sz="18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7030A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권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</a:t>
                      </a:r>
                      <a:endParaRPr lang="ko-KR" altLang="en-US" sz="18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3313296"/>
                  </a:ext>
                </a:extLst>
              </a:tr>
              <a:tr h="97052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</a:t>
                      </a:r>
                      <a:endParaRPr lang="en-US" altLang="ko-KR" sz="18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4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baseline="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5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dirty="0" smtClean="0">
                          <a:solidFill>
                            <a:srgbClr val="0066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6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7030A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권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endParaRPr lang="en-US" altLang="ko-KR" sz="1800" b="1" dirty="0" smtClean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7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8</a:t>
                      </a:r>
                      <a:endParaRPr lang="ko-KR" altLang="en-US" sz="1800" b="1" dirty="0">
                        <a:solidFill>
                          <a:srgbClr val="0033CC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2739128"/>
                  </a:ext>
                </a:extLst>
              </a:tr>
              <a:tr h="936171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9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10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11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12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dirty="0" smtClean="0">
                          <a:solidFill>
                            <a:srgbClr val="0066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13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7030A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권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14</a:t>
                      </a:r>
                    </a:p>
                    <a:p>
                      <a:pPr algn="l" latinLnBrk="1"/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15</a:t>
                      </a:r>
                      <a:endParaRPr lang="ko-KR" altLang="en-US" sz="18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55349647"/>
                  </a:ext>
                </a:extLst>
              </a:tr>
              <a:tr h="103148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16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17</a:t>
                      </a:r>
                      <a:endParaRPr lang="en-US" altLang="ko-KR" sz="18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18</a:t>
                      </a:r>
                      <a:endParaRPr lang="en-US" altLang="ko-KR" sz="18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19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dirty="0" smtClean="0">
                          <a:solidFill>
                            <a:srgbClr val="0066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20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7030A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권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chemeClr val="dk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21</a:t>
                      </a:r>
                    </a:p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  </a:t>
                      </a:r>
                      <a:endParaRPr lang="en-US" altLang="ko-KR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22</a:t>
                      </a:r>
                    </a:p>
                    <a:p>
                      <a:pPr latinLnBrk="1"/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5222389"/>
                  </a:ext>
                </a:extLst>
              </a:tr>
              <a:tr h="94610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23</a:t>
                      </a:r>
                    </a:p>
                    <a:p>
                      <a:pPr latinLnBrk="1"/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24</a:t>
                      </a:r>
                    </a:p>
                    <a:p>
                      <a:pPr latinLnBrk="1"/>
                      <a:endParaRPr lang="en-US" altLang="ko-KR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25</a:t>
                      </a:r>
                      <a:endParaRPr lang="en-US" altLang="ko-KR" sz="18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26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dirty="0" smtClean="0">
                          <a:solidFill>
                            <a:srgbClr val="0066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27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7030A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권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chemeClr val="dk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28</a:t>
                      </a:r>
                    </a:p>
                    <a:p>
                      <a:pPr latinLnBrk="1"/>
                      <a:endParaRPr lang="ko-KR" altLang="en-US" sz="18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29</a:t>
                      </a:r>
                      <a:endParaRPr lang="ko-KR" altLang="en-US" sz="18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5776262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4B50085-5BCA-41B0-9D57-7FB91EE95333}"/>
              </a:ext>
            </a:extLst>
          </p:cNvPr>
          <p:cNvSpPr txBox="1"/>
          <p:nvPr/>
        </p:nvSpPr>
        <p:spPr>
          <a:xfrm>
            <a:off x="1614004" y="-3069"/>
            <a:ext cx="36631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</a:t>
            </a:r>
            <a:endParaRPr lang="en-US" altLang="ko-KR" sz="4400" b="1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4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함소아한의원</a:t>
            </a:r>
            <a:endParaRPr lang="en-US" altLang="ko-KR" sz="4400" b="1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en-US" altLang="ko-KR" sz="4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2</a:t>
            </a:r>
            <a:r>
              <a:rPr lang="ko-KR" altLang="en-US" sz="4400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 </a:t>
            </a:r>
            <a:r>
              <a:rPr lang="ko-KR" altLang="en-US" sz="4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진료 안내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8BA6B90-3F15-4594-8D0C-57688EFF5D06}"/>
              </a:ext>
            </a:extLst>
          </p:cNvPr>
          <p:cNvSpPr txBox="1"/>
          <p:nvPr/>
        </p:nvSpPr>
        <p:spPr>
          <a:xfrm>
            <a:off x="718155" y="6534708"/>
            <a:ext cx="541133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1300" b="1" dirty="0" smtClean="0">
              <a:solidFill>
                <a:srgbClr val="2F61FF"/>
              </a:solidFill>
              <a:latin typeface="a뻥이뿡이" pitchFamily="18" charset="-127"/>
              <a:ea typeface="a뻥이뿡이" pitchFamily="18" charset="-127"/>
            </a:endParaRPr>
          </a:p>
          <a:p>
            <a:pPr algn="ctr"/>
            <a:endParaRPr lang="en-US" altLang="ko-KR" sz="1300" b="1" dirty="0" smtClean="0">
              <a:solidFill>
                <a:srgbClr val="2F61FF"/>
              </a:solidFill>
              <a:latin typeface="a뻥이뿡이" pitchFamily="18" charset="-127"/>
              <a:ea typeface="a뻥이뿡이" pitchFamily="18" charset="-127"/>
            </a:endParaRPr>
          </a:p>
          <a:p>
            <a:pPr algn="ctr"/>
            <a:endParaRPr lang="en-US" altLang="ko-KR" sz="1300" b="1" dirty="0">
              <a:solidFill>
                <a:srgbClr val="2F61FF"/>
              </a:solidFill>
              <a:latin typeface="a뻥이뿡이" pitchFamily="18" charset="-127"/>
              <a:ea typeface="a뻥이뿡이" pitchFamily="18" charset="-127"/>
            </a:endParaRPr>
          </a:p>
          <a:p>
            <a:pPr algn="ctr"/>
            <a:endParaRPr lang="en-US" altLang="ko-KR" sz="1300" b="1" dirty="0" smtClean="0">
              <a:solidFill>
                <a:srgbClr val="2F61FF"/>
              </a:solidFill>
              <a:latin typeface="a뻥이뿡이" pitchFamily="18" charset="-127"/>
              <a:ea typeface="a뻥이뿡이" pitchFamily="18" charset="-127"/>
            </a:endParaRPr>
          </a:p>
          <a:p>
            <a:pPr algn="ctr"/>
            <a:r>
              <a:rPr lang="ko-KR" altLang="en-US" b="1" dirty="0" smtClean="0">
                <a:solidFill>
                  <a:srgbClr val="7030A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dirty="0" smtClean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평일 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10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~6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( 6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접수마감 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b="1" dirty="0">
                <a:solidFill>
                  <a:srgbClr val="7030A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dirty="0">
              <a:solidFill>
                <a:srgbClr val="7030A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b="1" dirty="0">
                <a:solidFill>
                  <a:srgbClr val="7030A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b="1" dirty="0">
                <a:solidFill>
                  <a:schemeClr val="accent4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 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9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~3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( 2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접수마감 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b="1" dirty="0" smtClean="0">
                <a:solidFill>
                  <a:srgbClr val="7030A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b="1" dirty="0" smtClean="0">
              <a:solidFill>
                <a:srgbClr val="7030A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b="1" dirty="0">
                <a:solidFill>
                  <a:srgbClr val="7030A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dirty="0">
                <a:solidFill>
                  <a:srgbClr val="FF0066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점심시간 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12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~2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공휴일은 점심시간 없어요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b="1" dirty="0" smtClean="0">
                <a:solidFill>
                  <a:srgbClr val="7030A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b="1" dirty="0" smtClean="0">
              <a:solidFill>
                <a:srgbClr val="7030A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[ 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</a:t>
            </a:r>
            <a:r>
              <a:rPr lang="ko-KR" altLang="en-US" dirty="0" err="1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함소아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한의원 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]</a:t>
            </a:r>
          </a:p>
          <a:p>
            <a:pPr algn="ctr"/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☎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043-276-1075</a:t>
            </a:r>
            <a:endParaRPr lang="ko-KR" altLang="en-US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endParaRPr lang="en-US" altLang="ko-KR" dirty="0">
              <a:solidFill>
                <a:srgbClr val="0033CC"/>
              </a:solidFill>
              <a:latin typeface="a뻥이뿡이" pitchFamily="18" charset="-127"/>
              <a:ea typeface="a뻥이뿡이" pitchFamily="18" charset="-127"/>
            </a:endParaRPr>
          </a:p>
          <a:p>
            <a:pPr algn="ctr"/>
            <a:endParaRPr lang="en-US" altLang="ko-KR" dirty="0">
              <a:solidFill>
                <a:srgbClr val="154DFF"/>
              </a:solidFill>
              <a:latin typeface="a뻥이뿡이" pitchFamily="18" charset="-127"/>
              <a:ea typeface="a뻥이뿡이" pitchFamily="18" charset="-127"/>
            </a:endParaRPr>
          </a:p>
          <a:p>
            <a:endParaRPr lang="en-US" altLang="ko-KR" sz="2800" dirty="0">
              <a:latin typeface="함소아체 Bold" panose="02020603020101020101" pitchFamily="18" charset="-127"/>
              <a:ea typeface="함소아체 Bold" panose="02020603020101020101" pitchFamily="18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067" y="163285"/>
            <a:ext cx="1563752" cy="1870216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89" y="293913"/>
            <a:ext cx="1353005" cy="170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47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xmlns="" id="{83A8B939-7E19-4AD3-B7F8-1A6BB34B2624}"/>
              </a:ext>
            </a:extLst>
          </p:cNvPr>
          <p:cNvSpPr/>
          <p:nvPr/>
        </p:nvSpPr>
        <p:spPr>
          <a:xfrm>
            <a:off x="0" y="7818"/>
            <a:ext cx="6858000" cy="9103525"/>
          </a:xfrm>
          <a:prstGeom prst="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xmlns="" id="{7B3E03BA-1898-4062-AFF3-6E34D6577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092372"/>
              </p:ext>
            </p:extLst>
          </p:nvPr>
        </p:nvGraphicFramePr>
        <p:xfrm>
          <a:off x="204042" y="2122483"/>
          <a:ext cx="6406372" cy="746442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915196">
                  <a:extLst>
                    <a:ext uri="{9D8B030D-6E8A-4147-A177-3AD203B41FA5}">
                      <a16:colId xmlns:a16="http://schemas.microsoft.com/office/drawing/2014/main" xmlns="" val="627084170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3180253379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306064320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755798739"/>
                    </a:ext>
                  </a:extLst>
                </a:gridCol>
                <a:gridCol w="919578">
                  <a:extLst>
                    <a:ext uri="{9D8B030D-6E8A-4147-A177-3AD203B41FA5}">
                      <a16:colId xmlns:a16="http://schemas.microsoft.com/office/drawing/2014/main" xmlns="" val="3711356079"/>
                    </a:ext>
                  </a:extLst>
                </a:gridCol>
                <a:gridCol w="910814">
                  <a:extLst>
                    <a:ext uri="{9D8B030D-6E8A-4147-A177-3AD203B41FA5}">
                      <a16:colId xmlns:a16="http://schemas.microsoft.com/office/drawing/2014/main" xmlns="" val="1200754112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026761429"/>
                    </a:ext>
                  </a:extLst>
                </a:gridCol>
              </a:tblGrid>
              <a:tr h="7464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일</a:t>
                      </a:r>
                      <a:endParaRPr lang="ko-KR" altLang="en-US" sz="2000" b="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수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목</a:t>
                      </a:r>
                      <a:endParaRPr lang="en-US" altLang="ko-KR" sz="20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algn="ctr" latinLnBrk="1"/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금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토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46823383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xmlns="" id="{AAF6E92B-1DA7-44BB-BA60-6A509A63F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505011"/>
              </p:ext>
            </p:extLst>
          </p:nvPr>
        </p:nvGraphicFramePr>
        <p:xfrm>
          <a:off x="205174" y="2543691"/>
          <a:ext cx="6413340" cy="4672589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916055">
                  <a:extLst>
                    <a:ext uri="{9D8B030D-6E8A-4147-A177-3AD203B41FA5}">
                      <a16:colId xmlns:a16="http://schemas.microsoft.com/office/drawing/2014/main" xmlns="" val="427915854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xmlns="" val="3671484348"/>
                    </a:ext>
                  </a:extLst>
                </a:gridCol>
                <a:gridCol w="936172">
                  <a:extLst>
                    <a:ext uri="{9D8B030D-6E8A-4147-A177-3AD203B41FA5}">
                      <a16:colId xmlns:a16="http://schemas.microsoft.com/office/drawing/2014/main" xmlns="" val="208247546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xmlns="" val="376161784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xmlns="" val="2212574621"/>
                    </a:ext>
                  </a:extLst>
                </a:gridCol>
                <a:gridCol w="881743">
                  <a:extLst>
                    <a:ext uri="{9D8B030D-6E8A-4147-A177-3AD203B41FA5}">
                      <a16:colId xmlns:a16="http://schemas.microsoft.com/office/drawing/2014/main" xmlns="" val="37357934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831489616"/>
                    </a:ext>
                  </a:extLst>
                </a:gridCol>
              </a:tblGrid>
              <a:tr h="940174">
                <a:tc>
                  <a:txBody>
                    <a:bodyPr/>
                    <a:lstStyle/>
                    <a:p>
                      <a:pPr latinLnBrk="1"/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154D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600" b="1" i="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</a:t>
                      </a:r>
                      <a:endParaRPr lang="en-US" altLang="ko-KR" sz="1600" b="1" i="0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800" b="1" i="0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</a:t>
                      </a:r>
                      <a:endParaRPr lang="ko-KR" altLang="en-US" sz="16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3313296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5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6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7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8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154D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600" b="1" i="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</a:t>
                      </a:r>
                      <a:endParaRPr lang="en-US" altLang="ko-KR" sz="1600" b="1" i="0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800" b="1" i="0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9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154D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11</a:t>
                      </a:r>
                      <a:endParaRPr lang="ko-KR" altLang="en-US" sz="1800" b="1" dirty="0">
                        <a:solidFill>
                          <a:srgbClr val="154D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92739128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12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13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14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15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154D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600" b="1" i="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</a:t>
                      </a:r>
                      <a:endParaRPr lang="en-US" altLang="ko-KR" sz="1600" b="1" i="0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i="0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16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17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154D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18</a:t>
                      </a:r>
                      <a:endParaRPr lang="ko-KR" altLang="en-US" sz="1800" b="1" dirty="0">
                        <a:solidFill>
                          <a:srgbClr val="154D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55349647"/>
                  </a:ext>
                </a:extLst>
              </a:tr>
              <a:tr h="97546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19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20</a:t>
                      </a:r>
                      <a:endParaRPr lang="en-US" altLang="ko-KR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21</a:t>
                      </a:r>
                      <a:endParaRPr lang="en-US" altLang="ko-KR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i="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24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154D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25</a:t>
                      </a:r>
                      <a:endParaRPr lang="ko-KR" altLang="en-US" sz="1800" b="1" dirty="0">
                        <a:solidFill>
                          <a:srgbClr val="154D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5222389"/>
                  </a:ext>
                </a:extLst>
              </a:tr>
              <a:tr h="94610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26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27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29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154D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600" b="1" i="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</a:t>
                      </a:r>
                      <a:endParaRPr lang="en-US" altLang="ko-KR" sz="1600" b="1" i="0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i="0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30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b="1" dirty="0">
                        <a:solidFill>
                          <a:srgbClr val="154D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5776262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4B50085-5BCA-41B0-9D57-7FB91EE95333}"/>
              </a:ext>
            </a:extLst>
          </p:cNvPr>
          <p:cNvSpPr txBox="1"/>
          <p:nvPr/>
        </p:nvSpPr>
        <p:spPr>
          <a:xfrm>
            <a:off x="1526916" y="29589"/>
            <a:ext cx="36631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</a:t>
            </a:r>
            <a:endParaRPr lang="en-US" altLang="ko-KR" sz="4000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4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함소아한의원</a:t>
            </a:r>
            <a:endParaRPr lang="en-US" altLang="ko-KR" sz="4000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en-US" altLang="ko-KR" sz="4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en-US" altLang="ko-KR" sz="4000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9</a:t>
            </a:r>
            <a:r>
              <a:rPr lang="ko-KR" altLang="en-US" sz="4000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 진료안내 </a:t>
            </a:r>
            <a:endParaRPr lang="ko-KR" altLang="en-US" sz="4000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8BA6B90-3F15-4594-8D0C-57688EFF5D06}"/>
              </a:ext>
            </a:extLst>
          </p:cNvPr>
          <p:cNvSpPr txBox="1"/>
          <p:nvPr/>
        </p:nvSpPr>
        <p:spPr>
          <a:xfrm>
            <a:off x="112907" y="7299107"/>
            <a:ext cx="66321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 smtClean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 </a:t>
            </a:r>
            <a:r>
              <a:rPr lang="en-US" altLang="ko-KR" b="1" dirty="0" smtClean="0">
                <a:solidFill>
                  <a:srgbClr val="FF66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9/20(</a:t>
            </a:r>
            <a:r>
              <a:rPr lang="ko-KR" altLang="en-US" b="1" dirty="0" smtClean="0">
                <a:solidFill>
                  <a:srgbClr val="FF66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</a:t>
            </a:r>
            <a:r>
              <a:rPr lang="en-US" altLang="ko-KR" b="1" dirty="0" smtClean="0">
                <a:solidFill>
                  <a:srgbClr val="FF66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)~9/22(</a:t>
            </a:r>
            <a:r>
              <a:rPr lang="ko-KR" altLang="en-US" b="1" dirty="0" smtClean="0">
                <a:solidFill>
                  <a:srgbClr val="FF66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수</a:t>
            </a:r>
            <a:r>
              <a:rPr lang="en-US" altLang="ko-KR" b="1" dirty="0" smtClean="0">
                <a:solidFill>
                  <a:srgbClr val="FF66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b="1" dirty="0" smtClean="0">
                <a:solidFill>
                  <a:srgbClr val="FF66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추석연휴 휴진 </a:t>
            </a:r>
            <a:r>
              <a:rPr lang="ko-KR" altLang="en-US" b="1" dirty="0" smtClean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b="1" dirty="0" smtClean="0">
              <a:solidFill>
                <a:srgbClr val="FFC00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b="1" dirty="0" smtClean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 </a:t>
            </a:r>
            <a:r>
              <a:rPr lang="ko-KR" altLang="en-US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평일 </a:t>
            </a:r>
            <a:r>
              <a:rPr lang="en-US" altLang="ko-KR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10</a:t>
            </a:r>
            <a:r>
              <a:rPr lang="ko-KR" altLang="en-US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~6</a:t>
            </a:r>
            <a:r>
              <a:rPr lang="ko-KR" altLang="en-US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</a:t>
            </a:r>
            <a:r>
              <a:rPr lang="en-US" altLang="ko-KR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( 6</a:t>
            </a:r>
            <a:r>
              <a:rPr lang="ko-KR" altLang="en-US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접수마감 </a:t>
            </a:r>
            <a:r>
              <a:rPr lang="en-US" altLang="ko-KR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b="1" dirty="0" smtClean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b="1" dirty="0" smtClean="0">
              <a:solidFill>
                <a:srgbClr val="FFC00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b="1" dirty="0" smtClean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b="1" dirty="0" smtClean="0">
                <a:solidFill>
                  <a:schemeClr val="accent4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 </a:t>
            </a:r>
            <a:r>
              <a:rPr lang="en-US" altLang="ko-KR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9</a:t>
            </a:r>
            <a:r>
              <a:rPr lang="ko-KR" altLang="en-US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~3</a:t>
            </a:r>
            <a:r>
              <a:rPr lang="ko-KR" altLang="en-US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( 2</a:t>
            </a:r>
            <a:r>
              <a:rPr lang="ko-KR" altLang="en-US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접수마감 </a:t>
            </a:r>
            <a:r>
              <a:rPr lang="en-US" altLang="ko-KR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b="1" dirty="0" smtClean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b="1" dirty="0" smtClean="0">
              <a:solidFill>
                <a:srgbClr val="FFC00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b="1" dirty="0" smtClean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b="1" dirty="0" smtClean="0">
                <a:solidFill>
                  <a:srgbClr val="FF0066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점심시간 </a:t>
            </a:r>
            <a:r>
              <a:rPr lang="en-US" altLang="ko-KR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12</a:t>
            </a:r>
            <a:r>
              <a:rPr lang="ko-KR" altLang="en-US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</a:t>
            </a:r>
            <a:r>
              <a:rPr lang="en-US" altLang="ko-KR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~2</a:t>
            </a:r>
            <a:r>
              <a:rPr lang="ko-KR" altLang="en-US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</a:t>
            </a:r>
            <a:r>
              <a:rPr lang="ko-KR" altLang="en-US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공휴일은 점심시간 없어요 </a:t>
            </a:r>
            <a:r>
              <a:rPr lang="ko-KR" altLang="en-US" b="1" dirty="0" smtClean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b="1" dirty="0" smtClean="0">
              <a:solidFill>
                <a:srgbClr val="FFC00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endParaRPr lang="en-US" altLang="ko-KR" dirty="0">
              <a:solidFill>
                <a:srgbClr val="FFC000"/>
              </a:solidFill>
              <a:latin typeface="a어린이날M" panose="02020600000000000000" pitchFamily="18" charset="-127"/>
              <a:ea typeface="a어린이날M" panose="02020600000000000000" pitchFamily="18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D40DE0F-3CD4-4253-82B6-00EFF92C9823}"/>
              </a:ext>
            </a:extLst>
          </p:cNvPr>
          <p:cNvSpPr txBox="1"/>
          <p:nvPr/>
        </p:nvSpPr>
        <p:spPr>
          <a:xfrm>
            <a:off x="1926763" y="8484047"/>
            <a:ext cx="32633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[ 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</a:t>
            </a:r>
            <a:r>
              <a:rPr lang="ko-KR" altLang="en-US" sz="1600" dirty="0" err="1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함소아한의원</a:t>
            </a:r>
            <a:r>
              <a:rPr lang="ko-KR" altLang="en-US" sz="1600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]</a:t>
            </a:r>
          </a:p>
          <a:p>
            <a:pPr algn="ctr"/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☎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043-276-1075</a:t>
            </a:r>
            <a:endParaRPr lang="ko-KR" altLang="en-US" sz="1600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83457"/>
            <a:ext cx="1651797" cy="197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2914" y="102467"/>
            <a:ext cx="161796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왼쪽/오른쪽 화살표 10"/>
          <p:cNvSpPr/>
          <p:nvPr/>
        </p:nvSpPr>
        <p:spPr>
          <a:xfrm>
            <a:off x="1187204" y="6068782"/>
            <a:ext cx="2735353" cy="103415"/>
          </a:xfrm>
          <a:prstGeom prst="left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339604" y="5622506"/>
            <a:ext cx="298247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추  석  연  </a:t>
            </a:r>
            <a:r>
              <a:rPr lang="ko-KR" altLang="en-US" sz="2400" dirty="0" err="1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휴</a:t>
            </a:r>
            <a:r>
              <a:rPr lang="ko-KR" altLang="en-US" sz="2400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 </a:t>
            </a:r>
            <a:r>
              <a:rPr lang="ko-KR" altLang="en-US" sz="2400" dirty="0" err="1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휴</a:t>
            </a:r>
            <a:r>
              <a:rPr lang="ko-KR" altLang="en-US" sz="2400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 진</a:t>
            </a:r>
            <a:endParaRPr lang="en-US" altLang="ko-KR" sz="2400" dirty="0" smtClean="0">
              <a:solidFill>
                <a:srgbClr val="FF000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endParaRPr lang="en-US" altLang="ko-KR" sz="2800" dirty="0" smtClean="0">
              <a:solidFill>
                <a:srgbClr val="FF0000"/>
              </a:solidFill>
              <a:latin typeface="a어린왕자B" pitchFamily="18" charset="-127"/>
              <a:ea typeface="a어린왕자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5022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xmlns="" id="{83A8B939-7E19-4AD3-B7F8-1A6BB34B2624}"/>
              </a:ext>
            </a:extLst>
          </p:cNvPr>
          <p:cNvSpPr/>
          <p:nvPr/>
        </p:nvSpPr>
        <p:spPr>
          <a:xfrm>
            <a:off x="16592" y="23454"/>
            <a:ext cx="6858000" cy="9103525"/>
          </a:xfrm>
          <a:prstGeom prst="rect">
            <a:avLst/>
          </a:prstGeom>
          <a:solidFill>
            <a:schemeClr val="bg1"/>
          </a:solidFill>
          <a:ln w="1524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xmlns="" id="{7B3E03BA-1898-4062-AFF3-6E34D6577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32964"/>
              </p:ext>
            </p:extLst>
          </p:nvPr>
        </p:nvGraphicFramePr>
        <p:xfrm>
          <a:off x="225814" y="2078939"/>
          <a:ext cx="6406372" cy="74644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06300">
                  <a:extLst>
                    <a:ext uri="{9D8B030D-6E8A-4147-A177-3AD203B41FA5}">
                      <a16:colId xmlns:a16="http://schemas.microsoft.com/office/drawing/2014/main" xmlns="" val="627084170"/>
                    </a:ext>
                  </a:extLst>
                </a:gridCol>
                <a:gridCol w="924092">
                  <a:extLst>
                    <a:ext uri="{9D8B030D-6E8A-4147-A177-3AD203B41FA5}">
                      <a16:colId xmlns:a16="http://schemas.microsoft.com/office/drawing/2014/main" xmlns="" val="3180253379"/>
                    </a:ext>
                  </a:extLst>
                </a:gridCol>
                <a:gridCol w="882937">
                  <a:extLst>
                    <a:ext uri="{9D8B030D-6E8A-4147-A177-3AD203B41FA5}">
                      <a16:colId xmlns:a16="http://schemas.microsoft.com/office/drawing/2014/main" xmlns="" val="2306064320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xmlns="" val="2755798739"/>
                    </a:ext>
                  </a:extLst>
                </a:gridCol>
                <a:gridCol w="947058">
                  <a:extLst>
                    <a:ext uri="{9D8B030D-6E8A-4147-A177-3AD203B41FA5}">
                      <a16:colId xmlns:a16="http://schemas.microsoft.com/office/drawing/2014/main" xmlns="" val="3711356079"/>
                    </a:ext>
                  </a:extLst>
                </a:gridCol>
                <a:gridCol w="938161">
                  <a:extLst>
                    <a:ext uri="{9D8B030D-6E8A-4147-A177-3AD203B41FA5}">
                      <a16:colId xmlns:a16="http://schemas.microsoft.com/office/drawing/2014/main" xmlns="" val="1200754112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026761429"/>
                    </a:ext>
                  </a:extLst>
                </a:gridCol>
              </a:tblGrid>
              <a:tr h="7464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일</a:t>
                      </a:r>
                      <a:endParaRPr lang="ko-KR" altLang="en-US" sz="2000" b="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수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목</a:t>
                      </a:r>
                      <a:endParaRPr lang="en-US" altLang="ko-KR" sz="20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algn="ctr" latinLnBrk="1"/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금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토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682338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4B50085-5BCA-41B0-9D57-7FB91EE95333}"/>
              </a:ext>
            </a:extLst>
          </p:cNvPr>
          <p:cNvSpPr txBox="1"/>
          <p:nvPr/>
        </p:nvSpPr>
        <p:spPr>
          <a:xfrm>
            <a:off x="1614004" y="-3069"/>
            <a:ext cx="36631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</a:t>
            </a:r>
            <a:endParaRPr lang="en-US" altLang="ko-KR" sz="4400" b="1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4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함소아한의원</a:t>
            </a:r>
            <a:endParaRPr lang="en-US" altLang="ko-KR" sz="4400" b="1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en-US" altLang="ko-KR" sz="4400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10</a:t>
            </a:r>
            <a:r>
              <a:rPr lang="ko-KR" altLang="en-US" sz="4400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 </a:t>
            </a:r>
            <a:r>
              <a:rPr lang="ko-KR" altLang="en-US" sz="4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진료 안내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8BA6B90-3F15-4594-8D0C-57688EFF5D06}"/>
              </a:ext>
            </a:extLst>
          </p:cNvPr>
          <p:cNvSpPr txBox="1"/>
          <p:nvPr/>
        </p:nvSpPr>
        <p:spPr>
          <a:xfrm>
            <a:off x="265361" y="7097686"/>
            <a:ext cx="6304458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700" b="1" dirty="0" smtClean="0">
                <a:solidFill>
                  <a:srgbClr val="7030A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1700" dirty="0" smtClean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평일 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10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~6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( 6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접수마감 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700" b="1" dirty="0">
                <a:solidFill>
                  <a:srgbClr val="7030A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1700" dirty="0">
              <a:solidFill>
                <a:srgbClr val="7030A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700" b="1" dirty="0">
                <a:solidFill>
                  <a:srgbClr val="7030A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1700" b="1" dirty="0">
                <a:solidFill>
                  <a:schemeClr val="accent4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 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9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~3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( 2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접수마감 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700" b="1" dirty="0" smtClean="0">
                <a:solidFill>
                  <a:srgbClr val="7030A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1700" b="1" dirty="0" smtClean="0">
              <a:solidFill>
                <a:srgbClr val="7030A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700" b="1" dirty="0">
                <a:solidFill>
                  <a:srgbClr val="7030A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1700" dirty="0">
                <a:solidFill>
                  <a:srgbClr val="FF0066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점심시간 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12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~2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공휴일은 점심시간 없어요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700" b="1" dirty="0">
                <a:solidFill>
                  <a:srgbClr val="7030A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1700" b="1" dirty="0" smtClean="0">
              <a:solidFill>
                <a:srgbClr val="7030A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7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 </a:t>
            </a:r>
            <a:r>
              <a:rPr lang="en-US" altLang="ko-KR" sz="17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10/4(</a:t>
            </a:r>
            <a:r>
              <a:rPr lang="ko-KR" altLang="en-US" sz="17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</a:t>
            </a:r>
            <a:r>
              <a:rPr lang="en-US" altLang="ko-KR" sz="17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), 10/11(</a:t>
            </a:r>
            <a:r>
              <a:rPr lang="ko-KR" altLang="en-US" sz="17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</a:t>
            </a:r>
            <a:r>
              <a:rPr lang="en-US" altLang="ko-KR" sz="17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7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대체공휴일 </a:t>
            </a:r>
            <a:r>
              <a:rPr lang="ko-KR" altLang="en-US" sz="1700" b="1" dirty="0" err="1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단축진료합니다</a:t>
            </a:r>
            <a:r>
              <a:rPr lang="ko-KR" altLang="en-US" sz="17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♥</a:t>
            </a:r>
            <a:endParaRPr lang="en-US" altLang="ko-KR" sz="1700" b="1" dirty="0" smtClean="0">
              <a:solidFill>
                <a:srgbClr val="FF33CC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700" b="1" dirty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 </a:t>
            </a:r>
            <a:r>
              <a:rPr lang="en-US" altLang="ko-KR" sz="1700" b="1" dirty="0" smtClean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10/9(</a:t>
            </a:r>
            <a:r>
              <a:rPr lang="ko-KR" altLang="en-US" sz="1700" b="1" dirty="0" smtClean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</a:t>
            </a:r>
            <a:r>
              <a:rPr lang="en-US" altLang="ko-KR" sz="1700" b="1" dirty="0" smtClean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700" b="1" dirty="0" smtClean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한글날 </a:t>
            </a:r>
            <a:r>
              <a:rPr lang="ko-KR" altLang="en-US" sz="1700" b="1" dirty="0" err="1" smtClean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정상진료합니다</a:t>
            </a:r>
            <a:r>
              <a:rPr lang="ko-KR" altLang="en-US" sz="1700" b="1" dirty="0" smtClean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♥</a:t>
            </a:r>
            <a:endParaRPr lang="en-US" altLang="ko-KR" sz="1700" b="1" dirty="0" smtClean="0">
              <a:solidFill>
                <a:srgbClr val="0033CC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[ 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</a:t>
            </a:r>
            <a:r>
              <a:rPr lang="ko-KR" altLang="en-US" sz="1700" dirty="0" err="1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함소아</a:t>
            </a:r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한의원 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]</a:t>
            </a:r>
          </a:p>
          <a:p>
            <a:pPr algn="ctr"/>
            <a:r>
              <a:rPr lang="ko-KR" altLang="en-US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☎</a:t>
            </a:r>
            <a:r>
              <a:rPr lang="en-US" altLang="ko-KR" sz="17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en-US" altLang="ko-KR" sz="1700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043-276-1075</a:t>
            </a:r>
            <a:endParaRPr lang="ko-KR" altLang="en-US" sz="1700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067" y="163285"/>
            <a:ext cx="1563752" cy="1870216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89" y="293913"/>
            <a:ext cx="1353005" cy="1709060"/>
          </a:xfrm>
          <a:prstGeom prst="rect">
            <a:avLst/>
          </a:prstGeom>
        </p:spPr>
      </p:pic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xmlns="" id="{AAF6E92B-1DA7-44BB-BA60-6A509A63F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799489"/>
              </p:ext>
            </p:extLst>
          </p:nvPr>
        </p:nvGraphicFramePr>
        <p:xfrm>
          <a:off x="220634" y="2456303"/>
          <a:ext cx="6406372" cy="4584577"/>
        </p:xfrm>
        <a:graphic>
          <a:graphicData uri="http://schemas.openxmlformats.org/drawingml/2006/table">
            <a:tbl>
              <a:tblPr bandRow="1">
                <a:solidFill>
                  <a:srgbClr val="FFCCFF"/>
                </a:solidFill>
                <a:tableStyleId>{00A15C55-8517-42AA-B614-E9B94910E393}</a:tableStyleId>
              </a:tblPr>
              <a:tblGrid>
                <a:gridCol w="905168">
                  <a:extLst>
                    <a:ext uri="{9D8B030D-6E8A-4147-A177-3AD203B41FA5}">
                      <a16:colId xmlns:a16="http://schemas.microsoft.com/office/drawing/2014/main" xmlns="" val="427915854"/>
                    </a:ext>
                  </a:extLst>
                </a:gridCol>
                <a:gridCol w="925224">
                  <a:extLst>
                    <a:ext uri="{9D8B030D-6E8A-4147-A177-3AD203B41FA5}">
                      <a16:colId xmlns:a16="http://schemas.microsoft.com/office/drawing/2014/main" xmlns="" val="3671484348"/>
                    </a:ext>
                  </a:extLst>
                </a:gridCol>
                <a:gridCol w="881805">
                  <a:extLst>
                    <a:ext uri="{9D8B030D-6E8A-4147-A177-3AD203B41FA5}">
                      <a16:colId xmlns:a16="http://schemas.microsoft.com/office/drawing/2014/main" xmlns="" val="2082475462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xmlns="" val="3761617842"/>
                    </a:ext>
                  </a:extLst>
                </a:gridCol>
                <a:gridCol w="947058">
                  <a:extLst>
                    <a:ext uri="{9D8B030D-6E8A-4147-A177-3AD203B41FA5}">
                      <a16:colId xmlns:a16="http://schemas.microsoft.com/office/drawing/2014/main" xmlns="" val="2212574621"/>
                    </a:ext>
                  </a:extLst>
                </a:gridCol>
                <a:gridCol w="939293">
                  <a:extLst>
                    <a:ext uri="{9D8B030D-6E8A-4147-A177-3AD203B41FA5}">
                      <a16:colId xmlns:a16="http://schemas.microsoft.com/office/drawing/2014/main" xmlns="" val="3735793433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831489616"/>
                    </a:ext>
                  </a:extLst>
                </a:gridCol>
              </a:tblGrid>
              <a:tr h="794658">
                <a:tc>
                  <a:txBody>
                    <a:bodyPr/>
                    <a:lstStyle/>
                    <a:p>
                      <a:pPr algn="l" latinLnBrk="1"/>
                      <a:endParaRPr lang="en-US" altLang="ko-KR" sz="18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8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8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8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</a:t>
                      </a:r>
                    </a:p>
                    <a:p>
                      <a:pPr algn="l" latinLnBrk="1"/>
                      <a:endParaRPr lang="en-US" altLang="ko-KR" sz="18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algn="l" latinLnBrk="1"/>
                      <a:endParaRPr lang="en-US" altLang="ko-KR" sz="18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</a:t>
                      </a:r>
                      <a:endParaRPr lang="ko-KR" altLang="en-US" sz="18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3313296"/>
                  </a:ext>
                </a:extLst>
              </a:tr>
              <a:tr h="926977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4</a:t>
                      </a:r>
                    </a:p>
                    <a:p>
                      <a:pPr algn="l" latinLnBrk="1"/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대체공휴일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algn="l" latinLnBrk="1"/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★단축진료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5</a:t>
                      </a:r>
                      <a:endParaRPr lang="ko-KR" altLang="en-US" sz="18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6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i="0" dirty="0" smtClean="0">
                          <a:solidFill>
                            <a:srgbClr val="154D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b="1" i="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</a:t>
                      </a:r>
                      <a:endParaRPr lang="en-US" altLang="ko-KR" sz="1800" b="1" i="0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i="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7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8</a:t>
                      </a:r>
                    </a:p>
                    <a:p>
                      <a:pPr algn="l" latinLnBrk="1"/>
                      <a:endParaRPr lang="en-US" altLang="ko-KR" sz="18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algn="l" latinLnBrk="1"/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9</a:t>
                      </a:r>
                    </a:p>
                    <a:p>
                      <a:pPr algn="l" latinLnBrk="1"/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한글날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 </a:t>
                      </a:r>
                      <a:endParaRPr lang="en-US" altLang="ko-KR" sz="18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algn="l" latinLnBrk="1"/>
                      <a:r>
                        <a:rPr lang="ko-KR" altLang="en-US" sz="155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★정상진료</a:t>
                      </a:r>
                      <a:endParaRPr lang="ko-KR" altLang="en-US" sz="155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2739128"/>
                  </a:ext>
                </a:extLst>
              </a:tr>
              <a:tr h="903514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10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11</a:t>
                      </a:r>
                    </a:p>
                    <a:p>
                      <a:pPr algn="l" latinLnBrk="1"/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대체공휴일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algn="l" latinLnBrk="1"/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★단축진료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13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i="0" dirty="0" smtClean="0">
                          <a:solidFill>
                            <a:srgbClr val="154D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b="1" i="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</a:t>
                      </a:r>
                      <a:endParaRPr lang="en-US" altLang="ko-KR" sz="1800" b="1" i="0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i="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ko-KR" altLang="en-US" sz="18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14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15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16</a:t>
                      </a:r>
                      <a:endParaRPr lang="ko-KR" altLang="en-US" sz="18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55349647"/>
                  </a:ext>
                </a:extLst>
              </a:tr>
              <a:tr h="881743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17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18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19</a:t>
                      </a:r>
                      <a:endParaRPr lang="ko-KR" altLang="en-US" sz="18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20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i="0" dirty="0" smtClean="0">
                          <a:solidFill>
                            <a:srgbClr val="154D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b="1" i="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</a:t>
                      </a:r>
                      <a:endParaRPr lang="en-US" altLang="ko-KR" sz="1800" b="1" i="0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i="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21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22</a:t>
                      </a:r>
                    </a:p>
                    <a:p>
                      <a:pPr algn="l" latinLnBrk="1"/>
                      <a:endParaRPr lang="en-US" altLang="ko-KR" sz="18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algn="l" latinLnBrk="1"/>
                      <a:endParaRPr lang="en-US" altLang="ko-KR" sz="18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23</a:t>
                      </a:r>
                      <a:endParaRPr lang="ko-KR" altLang="en-US" sz="1800" b="1" dirty="0">
                        <a:solidFill>
                          <a:srgbClr val="0033CC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5222389"/>
                  </a:ext>
                </a:extLst>
              </a:tr>
              <a:tr h="912223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24/31</a:t>
                      </a:r>
                    </a:p>
                    <a:p>
                      <a:pPr algn="l" latinLnBrk="1"/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25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26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27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i="0" dirty="0" smtClean="0">
                          <a:solidFill>
                            <a:srgbClr val="154D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b="1" i="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</a:t>
                      </a:r>
                      <a:endParaRPr lang="en-US" altLang="ko-KR" sz="1800" b="1" i="0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i="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ko-KR" altLang="en-US" sz="18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28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29</a:t>
                      </a:r>
                    </a:p>
                    <a:p>
                      <a:pPr algn="l" latinLnBrk="1"/>
                      <a:endParaRPr lang="en-US" altLang="ko-KR" sz="18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algn="l" latinLnBrk="1"/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30</a:t>
                      </a:r>
                      <a:endParaRPr lang="ko-KR" altLang="en-US" sz="18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57762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860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xmlns="" id="{83A8B939-7E19-4AD3-B7F8-1A6BB34B2624}"/>
              </a:ext>
            </a:extLst>
          </p:cNvPr>
          <p:cNvSpPr/>
          <p:nvPr/>
        </p:nvSpPr>
        <p:spPr>
          <a:xfrm>
            <a:off x="0" y="13184"/>
            <a:ext cx="6858000" cy="9103525"/>
          </a:xfrm>
          <a:prstGeom prst="rect">
            <a:avLst/>
          </a:prstGeom>
          <a:ln w="76200">
            <a:solidFill>
              <a:srgbClr val="FFC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xmlns="" id="{7B3E03BA-1898-4062-AFF3-6E34D6577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547127"/>
              </p:ext>
            </p:extLst>
          </p:nvPr>
        </p:nvGraphicFramePr>
        <p:xfrm>
          <a:off x="204042" y="2122483"/>
          <a:ext cx="6406372" cy="746442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915196">
                  <a:extLst>
                    <a:ext uri="{9D8B030D-6E8A-4147-A177-3AD203B41FA5}">
                      <a16:colId xmlns:a16="http://schemas.microsoft.com/office/drawing/2014/main" xmlns="" val="627084170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3180253379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306064320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755798739"/>
                    </a:ext>
                  </a:extLst>
                </a:gridCol>
                <a:gridCol w="919578">
                  <a:extLst>
                    <a:ext uri="{9D8B030D-6E8A-4147-A177-3AD203B41FA5}">
                      <a16:colId xmlns:a16="http://schemas.microsoft.com/office/drawing/2014/main" xmlns="" val="3711356079"/>
                    </a:ext>
                  </a:extLst>
                </a:gridCol>
                <a:gridCol w="910814">
                  <a:extLst>
                    <a:ext uri="{9D8B030D-6E8A-4147-A177-3AD203B41FA5}">
                      <a16:colId xmlns:a16="http://schemas.microsoft.com/office/drawing/2014/main" xmlns="" val="1200754112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026761429"/>
                    </a:ext>
                  </a:extLst>
                </a:gridCol>
              </a:tblGrid>
              <a:tr h="7464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일</a:t>
                      </a:r>
                      <a:endParaRPr lang="ko-KR" altLang="en-US" sz="2000" b="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수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목</a:t>
                      </a:r>
                      <a:endParaRPr lang="en-US" altLang="ko-KR" sz="20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algn="ctr" latinLnBrk="1"/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금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토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46823383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xmlns="" id="{AAF6E92B-1DA7-44BB-BA60-6A509A63F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978594"/>
              </p:ext>
            </p:extLst>
          </p:nvPr>
        </p:nvGraphicFramePr>
        <p:xfrm>
          <a:off x="205174" y="2543691"/>
          <a:ext cx="6413340" cy="4672589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916055">
                  <a:extLst>
                    <a:ext uri="{9D8B030D-6E8A-4147-A177-3AD203B41FA5}">
                      <a16:colId xmlns:a16="http://schemas.microsoft.com/office/drawing/2014/main" xmlns="" val="427915854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xmlns="" val="3671484348"/>
                    </a:ext>
                  </a:extLst>
                </a:gridCol>
                <a:gridCol w="936172">
                  <a:extLst>
                    <a:ext uri="{9D8B030D-6E8A-4147-A177-3AD203B41FA5}">
                      <a16:colId xmlns:a16="http://schemas.microsoft.com/office/drawing/2014/main" xmlns="" val="208247546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xmlns="" val="376161784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xmlns="" val="2212574621"/>
                    </a:ext>
                  </a:extLst>
                </a:gridCol>
                <a:gridCol w="881743">
                  <a:extLst>
                    <a:ext uri="{9D8B030D-6E8A-4147-A177-3AD203B41FA5}">
                      <a16:colId xmlns:a16="http://schemas.microsoft.com/office/drawing/2014/main" xmlns="" val="37357934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831489616"/>
                    </a:ext>
                  </a:extLst>
                </a:gridCol>
              </a:tblGrid>
              <a:tr h="940174">
                <a:tc>
                  <a:txBody>
                    <a:bodyPr/>
                    <a:lstStyle/>
                    <a:p>
                      <a:pPr latinLnBrk="1"/>
                      <a:endParaRPr lang="ko-KR" altLang="en-US" sz="16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</a:t>
                      </a:r>
                      <a:endParaRPr lang="ko-KR" altLang="en-US" sz="16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</a:t>
                      </a:r>
                      <a:endParaRPr lang="en-US" altLang="ko-KR" sz="16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154D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600" b="1" i="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</a:t>
                      </a:r>
                      <a:endParaRPr lang="en-US" altLang="ko-KR" sz="1600" b="1" i="0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4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5</a:t>
                      </a:r>
                      <a:endParaRPr lang="ko-KR" altLang="en-US" sz="16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6</a:t>
                      </a:r>
                      <a:endParaRPr lang="ko-KR" altLang="en-US" sz="16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3313296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7</a:t>
                      </a:r>
                      <a:endParaRPr lang="ko-KR" altLang="en-US" sz="16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8</a:t>
                      </a:r>
                      <a:endParaRPr lang="en-US" altLang="ko-KR" sz="16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9</a:t>
                      </a:r>
                      <a:endParaRPr lang="en-US" altLang="ko-KR" sz="16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10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154D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600" b="1" i="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</a:t>
                      </a:r>
                      <a:endParaRPr lang="en-US" altLang="ko-KR" sz="1600" b="1" i="0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11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12</a:t>
                      </a:r>
                      <a:endParaRPr lang="ko-KR" altLang="en-US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13</a:t>
                      </a:r>
                      <a:endParaRPr lang="ko-KR" altLang="en-US" sz="1600" b="1" dirty="0">
                        <a:solidFill>
                          <a:srgbClr val="0033CC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92739128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14</a:t>
                      </a:r>
                      <a:endParaRPr lang="ko-KR" altLang="en-US" sz="16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16</a:t>
                      </a:r>
                      <a:endParaRPr lang="ko-KR" altLang="en-US" sz="16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17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154D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600" b="1" i="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</a:t>
                      </a:r>
                      <a:endParaRPr lang="en-US" altLang="ko-KR" sz="1600" b="1" i="0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18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19</a:t>
                      </a:r>
                      <a:endParaRPr lang="ko-KR" altLang="en-US" sz="16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20</a:t>
                      </a:r>
                      <a:endParaRPr lang="ko-KR" altLang="en-US" sz="16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55349647"/>
                  </a:ext>
                </a:extLst>
              </a:tr>
              <a:tr h="97546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21</a:t>
                      </a:r>
                      <a:endParaRPr lang="ko-KR" altLang="en-US" sz="16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22</a:t>
                      </a:r>
                      <a:endParaRPr lang="en-US" altLang="ko-KR" sz="16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23</a:t>
                      </a:r>
                      <a:endParaRPr lang="en-US" altLang="ko-KR" sz="16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24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154D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600" b="1" i="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</a:t>
                      </a:r>
                      <a:endParaRPr lang="en-US" altLang="ko-KR" sz="1600" b="1" i="0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25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26</a:t>
                      </a:r>
                      <a:endParaRPr lang="en-US" altLang="ko-KR" sz="16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27</a:t>
                      </a:r>
                      <a:endParaRPr lang="ko-KR" altLang="en-US" sz="16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5222389"/>
                  </a:ext>
                </a:extLst>
              </a:tr>
              <a:tr h="94610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28</a:t>
                      </a:r>
                      <a:endParaRPr lang="ko-KR" altLang="en-US" sz="16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29</a:t>
                      </a:r>
                      <a:endParaRPr lang="en-US" altLang="ko-KR" sz="16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5776262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4B50085-5BCA-41B0-9D57-7FB91EE95333}"/>
              </a:ext>
            </a:extLst>
          </p:cNvPr>
          <p:cNvSpPr txBox="1"/>
          <p:nvPr/>
        </p:nvSpPr>
        <p:spPr>
          <a:xfrm>
            <a:off x="1526916" y="29589"/>
            <a:ext cx="36631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</a:t>
            </a:r>
            <a:endParaRPr lang="en-US" altLang="ko-KR" sz="4000" b="1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4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함소아한의원</a:t>
            </a:r>
            <a:endParaRPr lang="en-US" altLang="ko-KR" sz="4000" b="1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en-US" altLang="ko-KR" sz="4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en-US" altLang="ko-KR" sz="4000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11</a:t>
            </a:r>
            <a:r>
              <a:rPr lang="ko-KR" altLang="en-US" sz="4000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 </a:t>
            </a:r>
            <a:r>
              <a:rPr lang="ko-KR" altLang="en-US" sz="4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진료 안내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4" y="108857"/>
            <a:ext cx="1724024" cy="195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514" y="108857"/>
            <a:ext cx="1606026" cy="195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E8BA6B90-3F15-4594-8D0C-57688EFF5D06}"/>
              </a:ext>
            </a:extLst>
          </p:cNvPr>
          <p:cNvSpPr txBox="1"/>
          <p:nvPr/>
        </p:nvSpPr>
        <p:spPr>
          <a:xfrm>
            <a:off x="68354" y="7125454"/>
            <a:ext cx="6632186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1600" b="1" dirty="0" smtClean="0">
              <a:solidFill>
                <a:srgbClr val="2F61FF"/>
              </a:solidFill>
              <a:latin typeface="a뻥이뿡이" pitchFamily="18" charset="-127"/>
              <a:ea typeface="a뻥이뿡이" pitchFamily="18" charset="-127"/>
            </a:endParaRPr>
          </a:p>
          <a:p>
            <a:pPr algn="ctr"/>
            <a:r>
              <a:rPr lang="ko-KR" altLang="en-US" sz="20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2000" b="1" dirty="0" smtClean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평일 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10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~6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( 6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접수마감 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2000" b="1" dirty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2000" b="1" dirty="0">
              <a:solidFill>
                <a:srgbClr val="2F61FF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2000" b="1" dirty="0">
                <a:solidFill>
                  <a:srgbClr val="154D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2000" b="1" dirty="0">
                <a:solidFill>
                  <a:schemeClr val="accent4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 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9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~3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( 2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접수마감 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2000" b="1" dirty="0" smtClean="0">
                <a:solidFill>
                  <a:srgbClr val="154D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2000" b="1" dirty="0" smtClean="0">
              <a:solidFill>
                <a:srgbClr val="154DFF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2000" b="1" dirty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2000" b="1" dirty="0">
                <a:solidFill>
                  <a:srgbClr val="FF0066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점심시간 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12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~2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공휴일은 점심시간 없어요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2000" b="1" dirty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2000" b="1" dirty="0">
              <a:solidFill>
                <a:srgbClr val="0033CC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endParaRPr lang="en-US" altLang="ko-KR" dirty="0">
              <a:solidFill>
                <a:srgbClr val="154DFF"/>
              </a:solidFill>
              <a:latin typeface="a뻥이뿡이" pitchFamily="18" charset="-127"/>
              <a:ea typeface="a뻥이뿡이" pitchFamily="18" charset="-127"/>
            </a:endParaRPr>
          </a:p>
          <a:p>
            <a:endParaRPr lang="en-US" altLang="ko-KR" sz="2800" dirty="0">
              <a:latin typeface="함소아체 Bold" panose="02020603020101020101" pitchFamily="18" charset="-127"/>
              <a:ea typeface="함소아체 Bold" panose="02020603020101020101" pitchFamily="18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1D40DE0F-3CD4-4253-82B6-00EFF92C9823}"/>
              </a:ext>
            </a:extLst>
          </p:cNvPr>
          <p:cNvSpPr txBox="1"/>
          <p:nvPr/>
        </p:nvSpPr>
        <p:spPr>
          <a:xfrm>
            <a:off x="1996295" y="8540521"/>
            <a:ext cx="27244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[ 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함소아 한의원 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]</a:t>
            </a:r>
          </a:p>
          <a:p>
            <a:pPr algn="ctr"/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☎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043-276-1075</a:t>
            </a:r>
            <a:endParaRPr lang="ko-KR" altLang="en-US" b="1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2195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="" xmlns:a16="http://schemas.microsoft.com/office/drawing/2014/main" id="{83A8B939-7E19-4AD3-B7F8-1A6BB34B2624}"/>
              </a:ext>
            </a:extLst>
          </p:cNvPr>
          <p:cNvSpPr/>
          <p:nvPr/>
        </p:nvSpPr>
        <p:spPr>
          <a:xfrm>
            <a:off x="51576" y="40475"/>
            <a:ext cx="6735339" cy="9103525"/>
          </a:xfrm>
          <a:prstGeom prst="rect">
            <a:avLst/>
          </a:prstGeom>
          <a:solidFill>
            <a:schemeClr val="bg1"/>
          </a:solidFill>
          <a:ln w="152400">
            <a:solidFill>
              <a:srgbClr val="20A8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4" name="표 3">
            <a:extLst>
              <a:ext uri="{FF2B5EF4-FFF2-40B4-BE49-F238E27FC236}">
                <a16:creationId xmlns="" xmlns:a16="http://schemas.microsoft.com/office/drawing/2014/main" id="{7B3E03BA-1898-4062-AFF3-6E34D6577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410521"/>
              </p:ext>
            </p:extLst>
          </p:nvPr>
        </p:nvGraphicFramePr>
        <p:xfrm>
          <a:off x="204042" y="2122483"/>
          <a:ext cx="6406372" cy="74644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15196">
                  <a:extLst>
                    <a:ext uri="{9D8B030D-6E8A-4147-A177-3AD203B41FA5}">
                      <a16:colId xmlns="" xmlns:a16="http://schemas.microsoft.com/office/drawing/2014/main" val="627084170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3180253379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2306064320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2755798739"/>
                    </a:ext>
                  </a:extLst>
                </a:gridCol>
                <a:gridCol w="919578">
                  <a:extLst>
                    <a:ext uri="{9D8B030D-6E8A-4147-A177-3AD203B41FA5}">
                      <a16:colId xmlns="" xmlns:a16="http://schemas.microsoft.com/office/drawing/2014/main" val="3711356079"/>
                    </a:ext>
                  </a:extLst>
                </a:gridCol>
                <a:gridCol w="910814">
                  <a:extLst>
                    <a:ext uri="{9D8B030D-6E8A-4147-A177-3AD203B41FA5}">
                      <a16:colId xmlns="" xmlns:a16="http://schemas.microsoft.com/office/drawing/2014/main" val="1200754112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2026761429"/>
                    </a:ext>
                  </a:extLst>
                </a:gridCol>
              </a:tblGrid>
              <a:tr h="7464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일</a:t>
                      </a:r>
                      <a:endParaRPr lang="ko-KR" altLang="en-US" sz="2000" b="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수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목</a:t>
                      </a:r>
                      <a:endParaRPr lang="en-US" altLang="ko-KR" sz="20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algn="ctr" latinLnBrk="1"/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금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토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6823383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="" xmlns:a16="http://schemas.microsoft.com/office/drawing/2014/main" id="{AAF6E92B-1DA7-44BB-BA60-6A509A63F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347132"/>
              </p:ext>
            </p:extLst>
          </p:nvPr>
        </p:nvGraphicFramePr>
        <p:xfrm>
          <a:off x="205174" y="2543691"/>
          <a:ext cx="6406372" cy="4602543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915196">
                  <a:extLst>
                    <a:ext uri="{9D8B030D-6E8A-4147-A177-3AD203B41FA5}">
                      <a16:colId xmlns="" xmlns:a16="http://schemas.microsoft.com/office/drawing/2014/main" val="427915854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3671484348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2082475462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3761617842"/>
                    </a:ext>
                  </a:extLst>
                </a:gridCol>
                <a:gridCol w="919578">
                  <a:extLst>
                    <a:ext uri="{9D8B030D-6E8A-4147-A177-3AD203B41FA5}">
                      <a16:colId xmlns="" xmlns:a16="http://schemas.microsoft.com/office/drawing/2014/main" val="2212574621"/>
                    </a:ext>
                  </a:extLst>
                </a:gridCol>
                <a:gridCol w="910814">
                  <a:extLst>
                    <a:ext uri="{9D8B030D-6E8A-4147-A177-3AD203B41FA5}">
                      <a16:colId xmlns="" xmlns:a16="http://schemas.microsoft.com/office/drawing/2014/main" val="3735793433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831489616"/>
                    </a:ext>
                  </a:extLst>
                </a:gridCol>
              </a:tblGrid>
              <a:tr h="940174">
                <a:tc>
                  <a:txBody>
                    <a:bodyPr/>
                    <a:lstStyle/>
                    <a:p>
                      <a:pPr latinLnBrk="1"/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sz="16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</a:t>
                      </a:r>
                    </a:p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4</a:t>
                      </a:r>
                      <a:endParaRPr lang="ko-KR" altLang="en-US" sz="18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83313296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5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6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7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i="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8</a:t>
                      </a:r>
                    </a:p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9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10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11</a:t>
                      </a:r>
                      <a:endParaRPr lang="ko-KR" altLang="en-US" sz="18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2739128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12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13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14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i="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15</a:t>
                      </a:r>
                    </a:p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16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17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18</a:t>
                      </a:r>
                      <a:endParaRPr lang="ko-KR" altLang="en-US" sz="18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55349647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19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20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21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i="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22</a:t>
                      </a:r>
                    </a:p>
                    <a:p>
                      <a:pPr latinLnBrk="1"/>
                      <a:r>
                        <a:rPr lang="ko-KR" altLang="en-US" sz="1600" b="1" i="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두 분 다 진료</a:t>
                      </a:r>
                      <a:endParaRPr lang="en-US" altLang="ko-KR" sz="1600" b="1" i="0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23</a:t>
                      </a:r>
                      <a:endParaRPr lang="en-US" altLang="ko-KR" sz="1600" b="1" i="0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latinLnBrk="1"/>
                      <a:r>
                        <a:rPr lang="ko-KR" altLang="en-US" sz="1600" b="1" i="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두 분 다 진료</a:t>
                      </a:r>
                      <a:endParaRPr lang="en-US" altLang="ko-KR" sz="1600" b="1" i="0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24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25</a:t>
                      </a:r>
                    </a:p>
                    <a:p>
                      <a:pPr latinLnBrk="1"/>
                      <a:r>
                        <a:rPr lang="ko-KR" altLang="en-US" sz="14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크리스마스</a:t>
                      </a:r>
                      <a:endParaRPr lang="en-US" altLang="ko-KR" sz="14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latinLnBrk="1"/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5222389"/>
                  </a:ext>
                </a:extLst>
              </a:tr>
              <a:tr h="94610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26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27</a:t>
                      </a:r>
                    </a:p>
                    <a:p>
                      <a:pPr latinLnBrk="1"/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28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29</a:t>
                      </a: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30</a:t>
                      </a: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31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5776262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4B50085-5BCA-41B0-9D57-7FB91EE95333}"/>
              </a:ext>
            </a:extLst>
          </p:cNvPr>
          <p:cNvSpPr txBox="1"/>
          <p:nvPr/>
        </p:nvSpPr>
        <p:spPr>
          <a:xfrm>
            <a:off x="1526916" y="29589"/>
            <a:ext cx="36631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</a:t>
            </a:r>
            <a:endParaRPr lang="en-US" altLang="ko-KR" sz="4400" b="1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4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함소아한의원</a:t>
            </a:r>
            <a:endParaRPr lang="en-US" altLang="ko-KR" sz="4400" b="1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en-US" altLang="ko-KR" sz="4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en-US" altLang="ko-KR" sz="4400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12</a:t>
            </a:r>
            <a:r>
              <a:rPr lang="ko-KR" altLang="en-US" sz="4400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 </a:t>
            </a:r>
            <a:r>
              <a:rPr lang="ko-KR" altLang="en-US" sz="4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진료 안내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E8BA6B90-3F15-4594-8D0C-57688EFF5D06}"/>
              </a:ext>
            </a:extLst>
          </p:cNvPr>
          <p:cNvSpPr txBox="1"/>
          <p:nvPr/>
        </p:nvSpPr>
        <p:spPr>
          <a:xfrm>
            <a:off x="103153" y="7129630"/>
            <a:ext cx="66321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 </a:t>
            </a:r>
            <a:r>
              <a:rPr lang="en-US" altLang="ko-KR" sz="16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12/22(</a:t>
            </a:r>
            <a:r>
              <a:rPr lang="ko-KR" altLang="en-US" sz="16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수</a:t>
            </a:r>
            <a:r>
              <a:rPr lang="en-US" altLang="ko-KR" sz="16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),  12/23(</a:t>
            </a:r>
            <a:r>
              <a:rPr lang="ko-KR" altLang="en-US" sz="16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목</a:t>
            </a:r>
            <a:r>
              <a:rPr lang="en-US" altLang="ko-KR" sz="16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6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원장님  두 분 다 진료합니다 </a:t>
            </a:r>
            <a:r>
              <a:rPr lang="ko-KR" altLang="en-US" sz="1600" b="1" dirty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1600" b="1" dirty="0" smtClean="0">
              <a:solidFill>
                <a:srgbClr val="FF33CC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6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 </a:t>
            </a:r>
            <a:r>
              <a:rPr lang="en-US" altLang="ko-KR" sz="1600" b="1" dirty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12/25(</a:t>
            </a:r>
            <a:r>
              <a:rPr lang="ko-KR" altLang="en-US" sz="1600" b="1" dirty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</a:t>
            </a:r>
            <a:r>
              <a:rPr lang="en-US" altLang="ko-KR" sz="1600" b="1" dirty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600" b="1" dirty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크리스마스 휴진 </a:t>
            </a:r>
            <a:r>
              <a:rPr lang="ko-KR" altLang="en-US" sz="16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1600" b="1" dirty="0" smtClean="0">
              <a:solidFill>
                <a:srgbClr val="FF33CC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6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 </a:t>
            </a:r>
            <a:r>
              <a:rPr lang="en-US" altLang="ko-KR" sz="16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12/27(</a:t>
            </a:r>
            <a:r>
              <a:rPr lang="ko-KR" altLang="en-US" sz="16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</a:t>
            </a:r>
            <a:r>
              <a:rPr lang="en-US" altLang="ko-KR" sz="16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~ 12/31(</a:t>
            </a:r>
            <a:r>
              <a:rPr lang="ko-KR" altLang="en-US" sz="16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금</a:t>
            </a:r>
            <a:r>
              <a:rPr lang="en-US" altLang="ko-KR" sz="16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6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박지수원장님 휴가 </a:t>
            </a:r>
            <a:r>
              <a:rPr lang="ko-KR" altLang="en-US" sz="1600" b="1" dirty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 </a:t>
            </a:r>
            <a:endParaRPr lang="en-US" altLang="ko-KR" sz="1600" b="1" dirty="0" smtClean="0">
              <a:solidFill>
                <a:srgbClr val="FF33CC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600" b="1" dirty="0" smtClean="0">
                <a:solidFill>
                  <a:srgbClr val="209895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1600" b="1" dirty="0" smtClean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평일 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10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~6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( 6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접수마감 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600" b="1" dirty="0">
                <a:solidFill>
                  <a:srgbClr val="209895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1600" b="1" dirty="0">
              <a:solidFill>
                <a:srgbClr val="209895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600" b="1" dirty="0">
                <a:solidFill>
                  <a:srgbClr val="209895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1600" b="1" dirty="0">
                <a:solidFill>
                  <a:schemeClr val="accent4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 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9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~3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( 2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접수마감 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600" b="1" dirty="0">
                <a:solidFill>
                  <a:srgbClr val="209895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1600" b="1" dirty="0">
              <a:solidFill>
                <a:srgbClr val="209895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600" b="1" dirty="0">
                <a:solidFill>
                  <a:srgbClr val="209895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1600" b="1" dirty="0">
                <a:solidFill>
                  <a:srgbClr val="FF0066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점심시간 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12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~2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공휴일은 점심시간 없어요 </a:t>
            </a:r>
            <a:r>
              <a:rPr lang="ko-KR" altLang="en-US" sz="1600" b="1" dirty="0" smtClean="0">
                <a:solidFill>
                  <a:srgbClr val="209895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1600" b="1" dirty="0">
              <a:solidFill>
                <a:srgbClr val="209895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1D40DE0F-3CD4-4253-82B6-00EFF92C9823}"/>
              </a:ext>
            </a:extLst>
          </p:cNvPr>
          <p:cNvSpPr txBox="1"/>
          <p:nvPr/>
        </p:nvSpPr>
        <p:spPr>
          <a:xfrm>
            <a:off x="2308501" y="8602884"/>
            <a:ext cx="23417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[</a:t>
            </a:r>
            <a:r>
              <a:rPr lang="en-US" altLang="ko-KR" sz="1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함소아 한의원 </a:t>
            </a:r>
            <a:r>
              <a:rPr lang="en-US" altLang="ko-KR" sz="1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]</a:t>
            </a:r>
          </a:p>
          <a:p>
            <a:pPr algn="ctr"/>
            <a:r>
              <a:rPr lang="ko-KR" altLang="en-US" sz="1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☎</a:t>
            </a:r>
            <a:r>
              <a:rPr lang="en-US" altLang="ko-KR" sz="1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043-276-1075</a:t>
            </a:r>
            <a:endParaRPr lang="ko-KR" altLang="en-US" sz="1400" b="1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</p:txBody>
      </p:sp>
      <p:pic>
        <p:nvPicPr>
          <p:cNvPr id="11" name="그림 10">
            <a:extLst>
              <a:ext uri="{FF2B5EF4-FFF2-40B4-BE49-F238E27FC236}">
                <a16:creationId xmlns="" xmlns:a16="http://schemas.microsoft.com/office/drawing/2014/main" id="{342793DB-F87F-4464-A76A-421CE41CB2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83" y="167222"/>
            <a:ext cx="1452078" cy="1909297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332" y="293834"/>
            <a:ext cx="1400855" cy="1807029"/>
          </a:xfrm>
          <a:prstGeom prst="rect">
            <a:avLst/>
          </a:prstGeom>
        </p:spPr>
      </p:pic>
      <p:sp>
        <p:nvSpPr>
          <p:cNvPr id="13" name="왼쪽/오른쪽 화살표 12"/>
          <p:cNvSpPr/>
          <p:nvPr/>
        </p:nvSpPr>
        <p:spPr>
          <a:xfrm>
            <a:off x="1158337" y="6579541"/>
            <a:ext cx="4484421" cy="152400"/>
          </a:xfrm>
          <a:prstGeom prst="leftRightArrow">
            <a:avLst/>
          </a:prstGeom>
          <a:solidFill>
            <a:srgbClr val="FFFF00"/>
          </a:solidFill>
          <a:ln>
            <a:solidFill>
              <a:srgbClr val="4B8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162958" y="6641244"/>
            <a:ext cx="44812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685800" latinLnBrk="1">
              <a:defRPr/>
            </a:pPr>
            <a:r>
              <a:rPr lang="ko-KR" altLang="en-US" sz="2500" b="1" dirty="0" smtClean="0">
                <a:solidFill>
                  <a:srgbClr val="7030A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박지수</a:t>
            </a:r>
            <a:r>
              <a:rPr lang="ko-KR" altLang="en-US" sz="2500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원장님 </a:t>
            </a:r>
            <a:r>
              <a:rPr lang="ko-KR" altLang="en-US" sz="25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휴가</a:t>
            </a:r>
            <a:endParaRPr lang="ko-KR" altLang="en-US" sz="2500" b="1" dirty="0">
              <a:solidFill>
                <a:srgbClr val="FF000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3036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xmlns="" id="{83A8B939-7E19-4AD3-B7F8-1A6BB34B2624}"/>
              </a:ext>
            </a:extLst>
          </p:cNvPr>
          <p:cNvSpPr/>
          <p:nvPr/>
        </p:nvSpPr>
        <p:spPr>
          <a:xfrm>
            <a:off x="-5180" y="18702"/>
            <a:ext cx="6858000" cy="9103525"/>
          </a:xfrm>
          <a:prstGeom prst="rect">
            <a:avLst/>
          </a:prstGeom>
          <a:solidFill>
            <a:schemeClr val="bg1"/>
          </a:solidFill>
          <a:ln w="152400"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xmlns="" id="{7B3E03BA-1898-4062-AFF3-6E34D6577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156427"/>
              </p:ext>
            </p:extLst>
          </p:nvPr>
        </p:nvGraphicFramePr>
        <p:xfrm>
          <a:off x="225814" y="2078939"/>
          <a:ext cx="6406372" cy="74644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06300">
                  <a:extLst>
                    <a:ext uri="{9D8B030D-6E8A-4147-A177-3AD203B41FA5}">
                      <a16:colId xmlns:a16="http://schemas.microsoft.com/office/drawing/2014/main" xmlns="" val="627084170"/>
                    </a:ext>
                  </a:extLst>
                </a:gridCol>
                <a:gridCol w="924092">
                  <a:extLst>
                    <a:ext uri="{9D8B030D-6E8A-4147-A177-3AD203B41FA5}">
                      <a16:colId xmlns:a16="http://schemas.microsoft.com/office/drawing/2014/main" xmlns="" val="3180253379"/>
                    </a:ext>
                  </a:extLst>
                </a:gridCol>
                <a:gridCol w="882937">
                  <a:extLst>
                    <a:ext uri="{9D8B030D-6E8A-4147-A177-3AD203B41FA5}">
                      <a16:colId xmlns:a16="http://schemas.microsoft.com/office/drawing/2014/main" xmlns="" val="2306064320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xmlns="" val="2755798739"/>
                    </a:ext>
                  </a:extLst>
                </a:gridCol>
                <a:gridCol w="947058">
                  <a:extLst>
                    <a:ext uri="{9D8B030D-6E8A-4147-A177-3AD203B41FA5}">
                      <a16:colId xmlns:a16="http://schemas.microsoft.com/office/drawing/2014/main" xmlns="" val="3711356079"/>
                    </a:ext>
                  </a:extLst>
                </a:gridCol>
                <a:gridCol w="938161">
                  <a:extLst>
                    <a:ext uri="{9D8B030D-6E8A-4147-A177-3AD203B41FA5}">
                      <a16:colId xmlns:a16="http://schemas.microsoft.com/office/drawing/2014/main" xmlns="" val="1200754112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026761429"/>
                    </a:ext>
                  </a:extLst>
                </a:gridCol>
              </a:tblGrid>
              <a:tr h="7464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일</a:t>
                      </a:r>
                      <a:endParaRPr lang="ko-KR" altLang="en-US" sz="20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4B87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월</a:t>
                      </a:r>
                      <a:endParaRPr lang="en-US" altLang="ko-KR" sz="20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4B87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화</a:t>
                      </a:r>
                      <a:endParaRPr lang="en-US" altLang="ko-KR" sz="20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4B87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수</a:t>
                      </a:r>
                    </a:p>
                  </a:txBody>
                  <a:tcPr>
                    <a:solidFill>
                      <a:srgbClr val="4B87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목</a:t>
                      </a:r>
                      <a:endParaRPr lang="en-US" altLang="ko-KR" sz="20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algn="ctr" latinLnBrk="1"/>
                      <a:endParaRPr lang="en-US" altLang="ko-KR" sz="20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4B87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금</a:t>
                      </a:r>
                    </a:p>
                  </a:txBody>
                  <a:tcPr>
                    <a:solidFill>
                      <a:srgbClr val="4B87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토</a:t>
                      </a:r>
                    </a:p>
                  </a:txBody>
                  <a:tcPr>
                    <a:solidFill>
                      <a:srgbClr val="4B87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6823383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xmlns="" id="{AAF6E92B-1DA7-44BB-BA60-6A509A63F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494252"/>
              </p:ext>
            </p:extLst>
          </p:nvPr>
        </p:nvGraphicFramePr>
        <p:xfrm>
          <a:off x="226946" y="2481942"/>
          <a:ext cx="6406372" cy="4835357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905168">
                  <a:extLst>
                    <a:ext uri="{9D8B030D-6E8A-4147-A177-3AD203B41FA5}">
                      <a16:colId xmlns:a16="http://schemas.microsoft.com/office/drawing/2014/main" xmlns="" val="427915854"/>
                    </a:ext>
                  </a:extLst>
                </a:gridCol>
                <a:gridCol w="925224">
                  <a:extLst>
                    <a:ext uri="{9D8B030D-6E8A-4147-A177-3AD203B41FA5}">
                      <a16:colId xmlns:a16="http://schemas.microsoft.com/office/drawing/2014/main" xmlns="" val="3671484348"/>
                    </a:ext>
                  </a:extLst>
                </a:gridCol>
                <a:gridCol w="881805">
                  <a:extLst>
                    <a:ext uri="{9D8B030D-6E8A-4147-A177-3AD203B41FA5}">
                      <a16:colId xmlns:a16="http://schemas.microsoft.com/office/drawing/2014/main" xmlns="" val="2082475462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xmlns="" val="3761617842"/>
                    </a:ext>
                  </a:extLst>
                </a:gridCol>
                <a:gridCol w="947058">
                  <a:extLst>
                    <a:ext uri="{9D8B030D-6E8A-4147-A177-3AD203B41FA5}">
                      <a16:colId xmlns:a16="http://schemas.microsoft.com/office/drawing/2014/main" xmlns="" val="2212574621"/>
                    </a:ext>
                  </a:extLst>
                </a:gridCol>
                <a:gridCol w="939293">
                  <a:extLst>
                    <a:ext uri="{9D8B030D-6E8A-4147-A177-3AD203B41FA5}">
                      <a16:colId xmlns:a16="http://schemas.microsoft.com/office/drawing/2014/main" xmlns="" val="3735793433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831489616"/>
                    </a:ext>
                  </a:extLst>
                </a:gridCol>
              </a:tblGrid>
              <a:tr h="457200"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4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5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solidFill>
                      <a:srgbClr val="C1D6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6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7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 </a:t>
                      </a:r>
                    </a:p>
                    <a:p>
                      <a:pPr algn="l" latinLnBrk="1"/>
                      <a:r>
                        <a:rPr lang="ko-KR" altLang="en-US" sz="14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★정상진료</a:t>
                      </a:r>
                      <a:endParaRPr lang="en-US" altLang="ko-KR" sz="14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3313296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8</a:t>
                      </a:r>
                    </a:p>
                  </a:txBody>
                  <a:tcPr>
                    <a:solidFill>
                      <a:srgbClr val="C1D6FF"/>
                    </a:solidFill>
                  </a:tcPr>
                </a:tc>
              </a:tr>
              <a:tr h="968829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9</a:t>
                      </a: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10</a:t>
                      </a:r>
                    </a:p>
                    <a:p>
                      <a:pPr algn="l" latinLnBrk="1"/>
                      <a:r>
                        <a:rPr lang="ko-KR" altLang="en-US" sz="12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★오전진료휴진</a:t>
                      </a:r>
                      <a:endParaRPr lang="en-US" altLang="ko-KR" sz="12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algn="l" latinLnBrk="1"/>
                      <a:r>
                        <a:rPr lang="en-US" altLang="ko-KR" sz="11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(</a:t>
                      </a:r>
                      <a:r>
                        <a:rPr lang="ko-KR" altLang="en-US" sz="1100" b="1" dirty="0" err="1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함소아세미나</a:t>
                      </a:r>
                      <a:r>
                        <a:rPr lang="en-US" altLang="ko-KR" sz="11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)</a:t>
                      </a:r>
                      <a:endParaRPr lang="en-US" altLang="ko-KR" sz="11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11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12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13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14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15</a:t>
                      </a:r>
                      <a:endParaRPr lang="ko-KR" altLang="en-US" sz="1800" b="1" dirty="0">
                        <a:solidFill>
                          <a:srgbClr val="0033CC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2739128"/>
                  </a:ext>
                </a:extLst>
              </a:tr>
              <a:tr h="936171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16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17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18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19</a:t>
                      </a:r>
                    </a:p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20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21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22</a:t>
                      </a:r>
                      <a:endParaRPr lang="ko-KR" altLang="en-US" sz="1800" b="1" dirty="0">
                        <a:solidFill>
                          <a:srgbClr val="0033CC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55349647"/>
                  </a:ext>
                </a:extLst>
              </a:tr>
              <a:tr h="94792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23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24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25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26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27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28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29</a:t>
                      </a:r>
                      <a:endParaRPr lang="ko-KR" altLang="en-US" sz="1800" b="1" dirty="0">
                        <a:solidFill>
                          <a:srgbClr val="0033CC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FB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5222389"/>
                  </a:ext>
                </a:extLst>
              </a:tr>
              <a:tr h="94610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30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31</a:t>
                      </a:r>
                    </a:p>
                    <a:p>
                      <a:pPr latinLnBrk="1"/>
                      <a:endParaRPr lang="en-US" altLang="ko-KR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2/1</a:t>
                      </a:r>
                      <a:endParaRPr lang="en-US" altLang="ko-KR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</a:t>
                      </a:r>
                      <a:endParaRPr lang="en-US" altLang="ko-KR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8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1D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5776262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4B50085-5BCA-41B0-9D57-7FB91EE95333}"/>
              </a:ext>
            </a:extLst>
          </p:cNvPr>
          <p:cNvSpPr txBox="1"/>
          <p:nvPr/>
        </p:nvSpPr>
        <p:spPr>
          <a:xfrm>
            <a:off x="1614004" y="-3069"/>
            <a:ext cx="36631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</a:t>
            </a:r>
            <a:endParaRPr lang="en-US" altLang="ko-KR" sz="4400" b="1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4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함소아한의원</a:t>
            </a:r>
            <a:endParaRPr lang="en-US" altLang="ko-KR" sz="4400" b="1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en-US" altLang="ko-KR" sz="4400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</a:t>
            </a:r>
            <a:r>
              <a:rPr lang="ko-KR" altLang="en-US" sz="4400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 </a:t>
            </a:r>
            <a:r>
              <a:rPr lang="ko-KR" altLang="en-US" sz="4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진료 안내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8BA6B90-3F15-4594-8D0C-57688EFF5D06}"/>
              </a:ext>
            </a:extLst>
          </p:cNvPr>
          <p:cNvSpPr txBox="1"/>
          <p:nvPr/>
        </p:nvSpPr>
        <p:spPr>
          <a:xfrm>
            <a:off x="107727" y="7308431"/>
            <a:ext cx="663218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b="1" dirty="0" smtClean="0">
                <a:solidFill>
                  <a:srgbClr val="00B05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 </a:t>
            </a:r>
            <a:r>
              <a:rPr lang="en-US" altLang="ko-KR" sz="1500" b="1" dirty="0" smtClean="0">
                <a:solidFill>
                  <a:srgbClr val="00B05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1/1(</a:t>
            </a:r>
            <a:r>
              <a:rPr lang="ko-KR" altLang="en-US" sz="1500" b="1" dirty="0" smtClean="0">
                <a:solidFill>
                  <a:srgbClr val="00B05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</a:t>
            </a:r>
            <a:r>
              <a:rPr lang="en-US" altLang="ko-KR" sz="1500" b="1" dirty="0" smtClean="0">
                <a:solidFill>
                  <a:srgbClr val="00B05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500" b="1" dirty="0" err="1" smtClean="0">
                <a:solidFill>
                  <a:srgbClr val="00B05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정상진료합니다</a:t>
            </a:r>
            <a:r>
              <a:rPr lang="ko-KR" altLang="en-US" sz="1500" b="1" dirty="0" smtClean="0">
                <a:solidFill>
                  <a:srgbClr val="00B05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♥ </a:t>
            </a:r>
            <a:endParaRPr lang="en-US" altLang="ko-KR" sz="1500" b="1" dirty="0" smtClean="0">
              <a:solidFill>
                <a:srgbClr val="00B05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500" dirty="0" smtClean="0">
                <a:solidFill>
                  <a:srgbClr val="00B05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500" b="1" dirty="0" smtClean="0">
                <a:solidFill>
                  <a:srgbClr val="00B05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en-US" altLang="ko-KR" sz="1500" b="1" dirty="0">
                <a:solidFill>
                  <a:srgbClr val="00B05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en-US" altLang="ko-KR" sz="1500" b="1" dirty="0" smtClean="0">
                <a:solidFill>
                  <a:srgbClr val="00B05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1/10(</a:t>
            </a:r>
            <a:r>
              <a:rPr lang="ko-KR" altLang="en-US" sz="1500" b="1" dirty="0" smtClean="0">
                <a:solidFill>
                  <a:srgbClr val="00B05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</a:t>
            </a:r>
            <a:r>
              <a:rPr lang="en-US" altLang="ko-KR" sz="1500" b="1" dirty="0" smtClean="0">
                <a:solidFill>
                  <a:srgbClr val="00B05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500" b="1" dirty="0" err="1" smtClean="0">
                <a:solidFill>
                  <a:srgbClr val="00B05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함소아</a:t>
            </a:r>
            <a:r>
              <a:rPr lang="ko-KR" altLang="en-US" sz="1500" b="1" dirty="0" smtClean="0">
                <a:solidFill>
                  <a:srgbClr val="00B05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전체세미나로 오전진료 휴진 ♥ </a:t>
            </a:r>
            <a:endParaRPr lang="en-US" altLang="ko-KR" sz="1500" b="1" dirty="0" smtClean="0">
              <a:solidFill>
                <a:srgbClr val="00B05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500" b="1" dirty="0">
                <a:solidFill>
                  <a:srgbClr val="00B05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1500" b="1" dirty="0" smtClean="0">
                <a:solidFill>
                  <a:srgbClr val="00B05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 </a:t>
            </a:r>
            <a:r>
              <a:rPr lang="en-US" altLang="ko-KR" sz="1500" b="1" dirty="0" smtClean="0">
                <a:solidFill>
                  <a:srgbClr val="00B05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1/31(</a:t>
            </a:r>
            <a:r>
              <a:rPr lang="ko-KR" altLang="en-US" sz="1500" b="1" dirty="0" smtClean="0">
                <a:solidFill>
                  <a:srgbClr val="00B05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</a:t>
            </a:r>
            <a:r>
              <a:rPr lang="en-US" altLang="ko-KR" sz="1500" b="1" dirty="0" smtClean="0">
                <a:solidFill>
                  <a:srgbClr val="00B05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~ 2/2(</a:t>
            </a:r>
            <a:r>
              <a:rPr lang="ko-KR" altLang="en-US" sz="1500" b="1" dirty="0" smtClean="0">
                <a:solidFill>
                  <a:srgbClr val="00B05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수</a:t>
            </a:r>
            <a:r>
              <a:rPr lang="en-US" altLang="ko-KR" sz="1500" b="1" dirty="0" smtClean="0">
                <a:solidFill>
                  <a:srgbClr val="00B05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500" b="1" dirty="0" smtClean="0">
                <a:solidFill>
                  <a:srgbClr val="00B05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설 연휴 휴진♥</a:t>
            </a:r>
            <a:endParaRPr lang="en-US" altLang="ko-KR" sz="1500" b="1" dirty="0" smtClean="0">
              <a:solidFill>
                <a:srgbClr val="00B05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700" b="1" dirty="0" smtClean="0">
                <a:solidFill>
                  <a:srgbClr val="7030A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★ 새해 복 많이 받으세요 ★</a:t>
            </a:r>
            <a:endParaRPr lang="en-US" altLang="ko-KR" sz="1700" b="1" dirty="0">
              <a:solidFill>
                <a:srgbClr val="7030A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300" b="1" dirty="0" smtClean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1300" dirty="0" smtClean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평일 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10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~6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( 6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접수마감 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300" b="1" dirty="0">
                <a:solidFill>
                  <a:srgbClr val="2F61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1300" dirty="0">
              <a:solidFill>
                <a:srgbClr val="2F61FF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300" b="1" dirty="0">
                <a:solidFill>
                  <a:srgbClr val="154D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1300" b="1" dirty="0">
                <a:solidFill>
                  <a:schemeClr val="accent4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 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9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~3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( 2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접수마감 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300" b="1" dirty="0" smtClean="0">
                <a:solidFill>
                  <a:srgbClr val="154DFF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1300" b="1" dirty="0" smtClean="0">
              <a:solidFill>
                <a:srgbClr val="154DFF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300" b="1" dirty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1300" dirty="0">
                <a:solidFill>
                  <a:srgbClr val="FF0066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점심시간 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12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~2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공휴일은 점심시간 없어요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300" b="1" dirty="0" smtClean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1300" dirty="0">
              <a:solidFill>
                <a:srgbClr val="0033CC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D40DE0F-3CD4-4253-82B6-00EFF92C9823}"/>
              </a:ext>
            </a:extLst>
          </p:cNvPr>
          <p:cNvSpPr txBox="1"/>
          <p:nvPr/>
        </p:nvSpPr>
        <p:spPr>
          <a:xfrm>
            <a:off x="1704975" y="8808842"/>
            <a:ext cx="390857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[ </a:t>
            </a:r>
            <a:r>
              <a:rPr lang="ko-KR" altLang="en-US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함소아 한의원 </a:t>
            </a:r>
            <a:r>
              <a:rPr lang="en-US" altLang="ko-KR" sz="1300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] </a:t>
            </a:r>
            <a:r>
              <a:rPr lang="ko-KR" altLang="en-US" sz="1300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☎</a:t>
            </a:r>
            <a:r>
              <a:rPr lang="en-US" altLang="ko-KR" sz="13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043-276-1075</a:t>
            </a:r>
            <a:endParaRPr lang="ko-KR" altLang="en-US" sz="1300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83" y="7522936"/>
            <a:ext cx="1479892" cy="133895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103090" y="6721516"/>
            <a:ext cx="3176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err="1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설연휴</a:t>
            </a:r>
            <a:r>
              <a:rPr lang="ko-KR" altLang="en-US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휴진 </a:t>
            </a:r>
            <a:r>
              <a:rPr lang="ko-KR" altLang="en-US" sz="16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♥새해 복 많이 받으세요♥</a:t>
            </a:r>
            <a:endParaRPr lang="ko-KR" altLang="en-US" sz="1600" b="1" dirty="0">
              <a:solidFill>
                <a:srgbClr val="FF000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</p:txBody>
      </p:sp>
      <p:sp>
        <p:nvSpPr>
          <p:cNvPr id="20" name="왼쪽 화살표 19"/>
          <p:cNvSpPr/>
          <p:nvPr/>
        </p:nvSpPr>
        <p:spPr>
          <a:xfrm>
            <a:off x="1143377" y="7127216"/>
            <a:ext cx="1772736" cy="14771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1" name="오른쪽 화살표 20"/>
          <p:cNvSpPr/>
          <p:nvPr/>
        </p:nvSpPr>
        <p:spPr>
          <a:xfrm>
            <a:off x="2072190" y="7090848"/>
            <a:ext cx="1786597" cy="1502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1026" name="Picture 2" descr="C:\Users\sunsh\OneDrive\바탕 화면\이모티콘\포포\dddddaa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083" y="91931"/>
            <a:ext cx="1553421" cy="1972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unsh\OneDrive\바탕 화면\이모티콘\포포\설포포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137" y="180643"/>
            <a:ext cx="1324645" cy="1884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그림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191" y="7522936"/>
            <a:ext cx="1479892" cy="133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02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xmlns="" id="{83A8B939-7E19-4AD3-B7F8-1A6BB34B2624}"/>
              </a:ext>
            </a:extLst>
          </p:cNvPr>
          <p:cNvSpPr/>
          <p:nvPr/>
        </p:nvSpPr>
        <p:spPr>
          <a:xfrm>
            <a:off x="0" y="13184"/>
            <a:ext cx="6858000" cy="9103525"/>
          </a:xfrm>
          <a:prstGeom prst="rect">
            <a:avLst/>
          </a:prstGeom>
          <a:ln w="76200">
            <a:solidFill>
              <a:srgbClr val="FFC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xmlns="" id="{7B3E03BA-1898-4062-AFF3-6E34D6577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143590"/>
              </p:ext>
            </p:extLst>
          </p:nvPr>
        </p:nvGraphicFramePr>
        <p:xfrm>
          <a:off x="204042" y="2122483"/>
          <a:ext cx="6406372" cy="746442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915196">
                  <a:extLst>
                    <a:ext uri="{9D8B030D-6E8A-4147-A177-3AD203B41FA5}">
                      <a16:colId xmlns:a16="http://schemas.microsoft.com/office/drawing/2014/main" xmlns="" val="627084170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3180253379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306064320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755798739"/>
                    </a:ext>
                  </a:extLst>
                </a:gridCol>
                <a:gridCol w="919578">
                  <a:extLst>
                    <a:ext uri="{9D8B030D-6E8A-4147-A177-3AD203B41FA5}">
                      <a16:colId xmlns:a16="http://schemas.microsoft.com/office/drawing/2014/main" xmlns="" val="3711356079"/>
                    </a:ext>
                  </a:extLst>
                </a:gridCol>
                <a:gridCol w="910814">
                  <a:extLst>
                    <a:ext uri="{9D8B030D-6E8A-4147-A177-3AD203B41FA5}">
                      <a16:colId xmlns:a16="http://schemas.microsoft.com/office/drawing/2014/main" xmlns="" val="1200754112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026761429"/>
                    </a:ext>
                  </a:extLst>
                </a:gridCol>
              </a:tblGrid>
              <a:tr h="7464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일</a:t>
                      </a:r>
                      <a:endParaRPr lang="ko-KR" altLang="en-US" sz="2000" b="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수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목</a:t>
                      </a:r>
                      <a:endParaRPr lang="en-US" altLang="ko-KR" sz="20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algn="ctr" latinLnBrk="1"/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금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토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46823383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xmlns="" id="{AAF6E92B-1DA7-44BB-BA60-6A509A63F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516829"/>
              </p:ext>
            </p:extLst>
          </p:nvPr>
        </p:nvGraphicFramePr>
        <p:xfrm>
          <a:off x="205174" y="2543691"/>
          <a:ext cx="6413340" cy="4672589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916055">
                  <a:extLst>
                    <a:ext uri="{9D8B030D-6E8A-4147-A177-3AD203B41FA5}">
                      <a16:colId xmlns:a16="http://schemas.microsoft.com/office/drawing/2014/main" xmlns="" val="427915854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xmlns="" val="3671484348"/>
                    </a:ext>
                  </a:extLst>
                </a:gridCol>
                <a:gridCol w="936172">
                  <a:extLst>
                    <a:ext uri="{9D8B030D-6E8A-4147-A177-3AD203B41FA5}">
                      <a16:colId xmlns:a16="http://schemas.microsoft.com/office/drawing/2014/main" xmlns="" val="208247546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xmlns="" val="376161784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xmlns="" val="2212574621"/>
                    </a:ext>
                  </a:extLst>
                </a:gridCol>
                <a:gridCol w="881743">
                  <a:extLst>
                    <a:ext uri="{9D8B030D-6E8A-4147-A177-3AD203B41FA5}">
                      <a16:colId xmlns:a16="http://schemas.microsoft.com/office/drawing/2014/main" xmlns="" val="37357934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831489616"/>
                    </a:ext>
                  </a:extLst>
                </a:gridCol>
              </a:tblGrid>
              <a:tr h="940174">
                <a:tc>
                  <a:txBody>
                    <a:bodyPr/>
                    <a:lstStyle/>
                    <a:p>
                      <a:pPr latinLnBrk="1"/>
                      <a:endParaRPr lang="ko-KR" altLang="en-US" sz="16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1/31</a:t>
                      </a:r>
                      <a:endParaRPr lang="ko-KR" altLang="en-US" sz="16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</a:t>
                      </a:r>
                      <a:endParaRPr lang="en-US" altLang="ko-KR" sz="16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4</a:t>
                      </a:r>
                      <a:endParaRPr lang="ko-KR" altLang="en-US" sz="16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5</a:t>
                      </a:r>
                      <a:endParaRPr lang="ko-KR" altLang="en-US" sz="16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3313296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6</a:t>
                      </a:r>
                      <a:endParaRPr lang="ko-KR" altLang="en-US" sz="16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7</a:t>
                      </a:r>
                      <a:endParaRPr lang="en-US" altLang="ko-KR" sz="16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8</a:t>
                      </a:r>
                      <a:endParaRPr lang="en-US" altLang="ko-KR" sz="16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9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10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11</a:t>
                      </a:r>
                      <a:endParaRPr lang="ko-KR" altLang="en-US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12</a:t>
                      </a:r>
                      <a:endParaRPr lang="ko-KR" altLang="en-US" sz="1600" b="1" dirty="0">
                        <a:solidFill>
                          <a:srgbClr val="0033CC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92739128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13</a:t>
                      </a:r>
                      <a:endParaRPr lang="ko-KR" altLang="en-US" sz="16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15</a:t>
                      </a:r>
                      <a:endParaRPr lang="ko-KR" altLang="en-US" sz="16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16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17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18</a:t>
                      </a:r>
                      <a:endParaRPr lang="ko-KR" altLang="en-US" sz="16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19</a:t>
                      </a:r>
                      <a:endParaRPr lang="ko-KR" altLang="en-US" sz="16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55349647"/>
                  </a:ext>
                </a:extLst>
              </a:tr>
              <a:tr h="97546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20</a:t>
                      </a:r>
                      <a:endParaRPr lang="ko-KR" altLang="en-US" sz="16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21</a:t>
                      </a:r>
                      <a:endParaRPr lang="en-US" altLang="ko-KR" sz="16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22</a:t>
                      </a:r>
                      <a:endParaRPr lang="en-US" altLang="ko-KR" sz="16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23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24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25</a:t>
                      </a:r>
                      <a:endParaRPr lang="en-US" altLang="ko-KR" sz="16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26</a:t>
                      </a:r>
                      <a:endParaRPr lang="ko-KR" altLang="en-US" sz="16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5222389"/>
                  </a:ext>
                </a:extLst>
              </a:tr>
              <a:tr h="94610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27</a:t>
                      </a:r>
                      <a:endParaRPr lang="ko-KR" altLang="en-US" sz="16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28</a:t>
                      </a:r>
                      <a:endParaRPr lang="en-US" altLang="ko-KR" sz="16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sz="1600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5776262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4B50085-5BCA-41B0-9D57-7FB91EE95333}"/>
              </a:ext>
            </a:extLst>
          </p:cNvPr>
          <p:cNvSpPr txBox="1"/>
          <p:nvPr/>
        </p:nvSpPr>
        <p:spPr>
          <a:xfrm>
            <a:off x="1526916" y="29589"/>
            <a:ext cx="36631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</a:t>
            </a:r>
            <a:endParaRPr lang="en-US" altLang="ko-KR" sz="4000" b="1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4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함소아한의원</a:t>
            </a:r>
            <a:endParaRPr lang="en-US" altLang="ko-KR" sz="4000" b="1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en-US" altLang="ko-KR" sz="4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en-US" altLang="ko-KR" sz="4000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2</a:t>
            </a:r>
            <a:r>
              <a:rPr lang="ko-KR" altLang="en-US" sz="4000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 </a:t>
            </a:r>
            <a:r>
              <a:rPr lang="ko-KR" altLang="en-US" sz="4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진료 안내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4" y="108857"/>
            <a:ext cx="1724024" cy="195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514" y="108857"/>
            <a:ext cx="1606026" cy="195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E8BA6B90-3F15-4594-8D0C-57688EFF5D06}"/>
              </a:ext>
            </a:extLst>
          </p:cNvPr>
          <p:cNvSpPr txBox="1"/>
          <p:nvPr/>
        </p:nvSpPr>
        <p:spPr>
          <a:xfrm>
            <a:off x="68354" y="6963529"/>
            <a:ext cx="6632186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1600" b="1" dirty="0" smtClean="0">
              <a:solidFill>
                <a:srgbClr val="2F61FF"/>
              </a:solidFill>
              <a:latin typeface="a뻥이뿡이" pitchFamily="18" charset="-127"/>
              <a:ea typeface="a뻥이뿡이" pitchFamily="18" charset="-127"/>
            </a:endParaRPr>
          </a:p>
          <a:p>
            <a:pPr algn="ctr"/>
            <a:r>
              <a:rPr lang="ko-KR" altLang="en-US" sz="2000" b="1" dirty="0" smtClean="0">
                <a:solidFill>
                  <a:srgbClr val="00B0F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 </a:t>
            </a:r>
            <a:r>
              <a:rPr lang="en-US" altLang="ko-KR" sz="2000" b="1" dirty="0" smtClean="0">
                <a:solidFill>
                  <a:srgbClr val="00B0F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2/3(</a:t>
            </a:r>
            <a:r>
              <a:rPr lang="ko-KR" altLang="en-US" sz="2000" b="1" dirty="0" smtClean="0">
                <a:solidFill>
                  <a:srgbClr val="00B0F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목</a:t>
            </a:r>
            <a:r>
              <a:rPr lang="en-US" altLang="ko-KR" sz="2000" b="1" dirty="0" smtClean="0">
                <a:solidFill>
                  <a:srgbClr val="00B0F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2000" b="1" dirty="0" smtClean="0">
                <a:solidFill>
                  <a:srgbClr val="00B0F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원장님  두 분 다 진료합니다 </a:t>
            </a:r>
            <a:r>
              <a:rPr lang="ko-KR" altLang="en-US" sz="2000" b="1" dirty="0">
                <a:solidFill>
                  <a:srgbClr val="00B0F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2000" b="1" dirty="0" smtClean="0">
              <a:solidFill>
                <a:srgbClr val="00B0F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2000" b="1" dirty="0">
                <a:solidFill>
                  <a:srgbClr val="00B0F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2000" b="1" dirty="0" smtClean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평일 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10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~6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( 6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접수마감 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2000" b="1" dirty="0">
                <a:solidFill>
                  <a:srgbClr val="00B0F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2000" b="1" dirty="0">
              <a:solidFill>
                <a:srgbClr val="2F61FF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2000" b="1" dirty="0">
                <a:solidFill>
                  <a:srgbClr val="00B0F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2000" b="1" dirty="0" smtClean="0">
                <a:solidFill>
                  <a:schemeClr val="accent4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 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9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~3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( 2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접수마감 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2000" b="1" dirty="0">
                <a:solidFill>
                  <a:srgbClr val="00B0F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 </a:t>
            </a:r>
            <a:endParaRPr lang="en-US" altLang="ko-KR" sz="2000" b="1" dirty="0" smtClean="0">
              <a:solidFill>
                <a:srgbClr val="00B0F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2000" b="1" dirty="0" smtClean="0">
                <a:solidFill>
                  <a:srgbClr val="00B0F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2000" b="1" dirty="0" smtClean="0">
                <a:solidFill>
                  <a:srgbClr val="FF0066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점심시간 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12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~2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공휴일은 점심시간 없어요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2000" b="1" dirty="0">
              <a:solidFill>
                <a:srgbClr val="0033CC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endParaRPr lang="en-US" altLang="ko-KR" dirty="0">
              <a:solidFill>
                <a:srgbClr val="154DFF"/>
              </a:solidFill>
              <a:latin typeface="a뻥이뿡이" pitchFamily="18" charset="-127"/>
              <a:ea typeface="a뻥이뿡이" pitchFamily="18" charset="-127"/>
            </a:endParaRPr>
          </a:p>
          <a:p>
            <a:endParaRPr lang="en-US" altLang="ko-KR" sz="2800" dirty="0">
              <a:latin typeface="함소아체 Bold" panose="02020603020101020101" pitchFamily="18" charset="-127"/>
              <a:ea typeface="함소아체 Bold" panose="02020603020101020101" pitchFamily="18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1D40DE0F-3CD4-4253-82B6-00EFF92C9823}"/>
              </a:ext>
            </a:extLst>
          </p:cNvPr>
          <p:cNvSpPr txBox="1"/>
          <p:nvPr/>
        </p:nvSpPr>
        <p:spPr>
          <a:xfrm>
            <a:off x="1996295" y="8540521"/>
            <a:ext cx="27244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[ 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함소아 한의원 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]</a:t>
            </a:r>
          </a:p>
          <a:p>
            <a:pPr algn="ctr"/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☎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043-276-1075</a:t>
            </a:r>
            <a:endParaRPr lang="ko-KR" altLang="en-US" b="1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</p:txBody>
      </p:sp>
      <p:sp>
        <p:nvSpPr>
          <p:cNvPr id="10" name="오른쪽 화살표 9"/>
          <p:cNvSpPr/>
          <p:nvPr/>
        </p:nvSpPr>
        <p:spPr>
          <a:xfrm>
            <a:off x="2072189" y="2899848"/>
            <a:ext cx="1786597" cy="1502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03089" y="3085032"/>
            <a:ext cx="2755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err="1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설연휴</a:t>
            </a:r>
            <a:r>
              <a:rPr lang="ko-KR" altLang="en-US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휴진 </a:t>
            </a:r>
            <a:r>
              <a:rPr lang="ko-KR" altLang="en-US" sz="1600" b="1" dirty="0" smtClean="0">
                <a:solidFill>
                  <a:srgbClr val="FF0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♥새해 복 많이 받으세요♥</a:t>
            </a:r>
            <a:endParaRPr lang="ko-KR" altLang="en-US" sz="1600" b="1" dirty="0">
              <a:solidFill>
                <a:srgbClr val="FF000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</p:txBody>
      </p:sp>
      <p:sp>
        <p:nvSpPr>
          <p:cNvPr id="12" name="왼쪽 화살표 11"/>
          <p:cNvSpPr/>
          <p:nvPr/>
        </p:nvSpPr>
        <p:spPr>
          <a:xfrm>
            <a:off x="1143377" y="2976210"/>
            <a:ext cx="1772736" cy="14771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3397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xmlns="" id="{83A8B939-7E19-4AD3-B7F8-1A6BB34B2624}"/>
              </a:ext>
            </a:extLst>
          </p:cNvPr>
          <p:cNvSpPr/>
          <p:nvPr/>
        </p:nvSpPr>
        <p:spPr>
          <a:xfrm>
            <a:off x="16592" y="23454"/>
            <a:ext cx="6858000" cy="9103525"/>
          </a:xfrm>
          <a:prstGeom prst="rect">
            <a:avLst/>
          </a:prstGeom>
          <a:solidFill>
            <a:schemeClr val="bg1"/>
          </a:solidFill>
          <a:ln w="1524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xmlns="" id="{7B3E03BA-1898-4062-AFF3-6E34D6577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763518"/>
              </p:ext>
            </p:extLst>
          </p:nvPr>
        </p:nvGraphicFramePr>
        <p:xfrm>
          <a:off x="225814" y="2078939"/>
          <a:ext cx="6406372" cy="74644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06300">
                  <a:extLst>
                    <a:ext uri="{9D8B030D-6E8A-4147-A177-3AD203B41FA5}">
                      <a16:colId xmlns:a16="http://schemas.microsoft.com/office/drawing/2014/main" xmlns="" val="627084170"/>
                    </a:ext>
                  </a:extLst>
                </a:gridCol>
                <a:gridCol w="924092">
                  <a:extLst>
                    <a:ext uri="{9D8B030D-6E8A-4147-A177-3AD203B41FA5}">
                      <a16:colId xmlns:a16="http://schemas.microsoft.com/office/drawing/2014/main" xmlns="" val="3180253379"/>
                    </a:ext>
                  </a:extLst>
                </a:gridCol>
                <a:gridCol w="882937">
                  <a:extLst>
                    <a:ext uri="{9D8B030D-6E8A-4147-A177-3AD203B41FA5}">
                      <a16:colId xmlns:a16="http://schemas.microsoft.com/office/drawing/2014/main" xmlns="" val="2306064320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xmlns="" val="2755798739"/>
                    </a:ext>
                  </a:extLst>
                </a:gridCol>
                <a:gridCol w="947058">
                  <a:extLst>
                    <a:ext uri="{9D8B030D-6E8A-4147-A177-3AD203B41FA5}">
                      <a16:colId xmlns:a16="http://schemas.microsoft.com/office/drawing/2014/main" xmlns="" val="3711356079"/>
                    </a:ext>
                  </a:extLst>
                </a:gridCol>
                <a:gridCol w="938161">
                  <a:extLst>
                    <a:ext uri="{9D8B030D-6E8A-4147-A177-3AD203B41FA5}">
                      <a16:colId xmlns:a16="http://schemas.microsoft.com/office/drawing/2014/main" xmlns="" val="1200754112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026761429"/>
                    </a:ext>
                  </a:extLst>
                </a:gridCol>
              </a:tblGrid>
              <a:tr h="7464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일</a:t>
                      </a:r>
                      <a:endParaRPr lang="ko-KR" altLang="en-US" sz="2000" b="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수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목</a:t>
                      </a:r>
                      <a:endParaRPr lang="en-US" altLang="ko-KR" sz="20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algn="ctr" latinLnBrk="1"/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금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토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682338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4B50085-5BCA-41B0-9D57-7FB91EE95333}"/>
              </a:ext>
            </a:extLst>
          </p:cNvPr>
          <p:cNvSpPr txBox="1"/>
          <p:nvPr/>
        </p:nvSpPr>
        <p:spPr>
          <a:xfrm>
            <a:off x="1614004" y="-3069"/>
            <a:ext cx="36631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</a:t>
            </a:r>
            <a:endParaRPr lang="en-US" altLang="ko-KR" sz="4400" b="1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4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함소아한의원</a:t>
            </a:r>
            <a:endParaRPr lang="en-US" altLang="ko-KR" sz="4400" b="1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en-US" altLang="ko-KR" sz="4400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</a:t>
            </a:r>
            <a:r>
              <a:rPr lang="ko-KR" altLang="en-US" sz="4400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 </a:t>
            </a:r>
            <a:r>
              <a:rPr lang="ko-KR" altLang="en-US" sz="4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진료 안내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8BA6B90-3F15-4594-8D0C-57688EFF5D06}"/>
              </a:ext>
            </a:extLst>
          </p:cNvPr>
          <p:cNvSpPr txBox="1"/>
          <p:nvPr/>
        </p:nvSpPr>
        <p:spPr>
          <a:xfrm>
            <a:off x="265361" y="7097686"/>
            <a:ext cx="630445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b="1" dirty="0" smtClean="0">
                <a:solidFill>
                  <a:srgbClr val="7030A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1600" b="1" dirty="0" smtClean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평일 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10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~6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( 6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접수마감 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600" b="1" dirty="0">
                <a:solidFill>
                  <a:srgbClr val="7030A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1600" b="1" dirty="0">
              <a:solidFill>
                <a:srgbClr val="7030A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600" b="1" dirty="0">
                <a:solidFill>
                  <a:srgbClr val="7030A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1600" b="1" dirty="0">
                <a:solidFill>
                  <a:schemeClr val="accent4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 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9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~3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( 2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접수마감 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600" b="1" dirty="0" smtClean="0">
                <a:solidFill>
                  <a:srgbClr val="7030A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1600" b="1" dirty="0" smtClean="0">
              <a:solidFill>
                <a:srgbClr val="7030A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600" b="1" dirty="0">
                <a:solidFill>
                  <a:srgbClr val="7030A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1600" b="1" dirty="0">
                <a:solidFill>
                  <a:srgbClr val="FF0066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점심시간 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12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~2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공휴일은 점심시간 없어요</a:t>
            </a:r>
            <a:r>
              <a:rPr lang="en-US" altLang="ko-KR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</a:t>
            </a:r>
            <a:r>
              <a:rPr lang="ko-KR" altLang="en-US" sz="16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600" b="1" dirty="0">
                <a:solidFill>
                  <a:srgbClr val="7030A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1600" b="1" dirty="0" smtClean="0">
              <a:solidFill>
                <a:srgbClr val="7030A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6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 </a:t>
            </a:r>
            <a:r>
              <a:rPr lang="en-US" altLang="ko-KR" sz="16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3/1(</a:t>
            </a:r>
            <a:r>
              <a:rPr lang="ko-KR" altLang="en-US" sz="16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화</a:t>
            </a:r>
            <a:r>
              <a:rPr lang="en-US" altLang="ko-KR" sz="16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6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삼일절</a:t>
            </a:r>
            <a:r>
              <a:rPr lang="en-US" altLang="ko-KR" sz="16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,  3/9(</a:t>
            </a:r>
            <a:r>
              <a:rPr lang="ko-KR" altLang="en-US" sz="16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수</a:t>
            </a:r>
            <a:r>
              <a:rPr lang="en-US" altLang="ko-KR" sz="16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600" b="1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대통령선거 </a:t>
            </a:r>
            <a:r>
              <a:rPr lang="ko-KR" altLang="en-US" sz="1600" b="1" dirty="0" err="1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단축진료합니다</a:t>
            </a:r>
            <a:r>
              <a:rPr lang="ko-KR" altLang="en-US" sz="1600" b="1" dirty="0" smtClean="0">
                <a:solidFill>
                  <a:srgbClr val="FF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♥</a:t>
            </a:r>
            <a:endParaRPr lang="en-US" altLang="ko-KR" sz="1600" b="1" dirty="0" smtClean="0">
              <a:solidFill>
                <a:srgbClr val="FF33CC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600" b="1" dirty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 </a:t>
            </a:r>
            <a:r>
              <a:rPr lang="en-US" altLang="ko-KR" sz="1600" b="1" dirty="0" smtClean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3/8(</a:t>
            </a:r>
            <a:r>
              <a:rPr lang="ko-KR" altLang="en-US" sz="1600" b="1" dirty="0" smtClean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화</a:t>
            </a:r>
            <a:r>
              <a:rPr lang="en-US" altLang="ko-KR" sz="1600" b="1" dirty="0" smtClean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600" b="1" dirty="0" smtClean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도원장님  휴진 ♥</a:t>
            </a:r>
            <a:endParaRPr lang="en-US" altLang="ko-KR" sz="1600" b="1" dirty="0" smtClean="0">
              <a:solidFill>
                <a:srgbClr val="FF33CC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1600" b="1" dirty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 </a:t>
            </a:r>
            <a:r>
              <a:rPr lang="en-US" altLang="ko-KR" sz="1600" b="1" dirty="0" smtClean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3/9(</a:t>
            </a:r>
            <a:r>
              <a:rPr lang="ko-KR" altLang="en-US" sz="1600" b="1" dirty="0" smtClean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수</a:t>
            </a:r>
            <a:r>
              <a:rPr lang="en-US" altLang="ko-KR" sz="1600" b="1" dirty="0" smtClean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1600" b="1" dirty="0" smtClean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선거일</a:t>
            </a:r>
            <a:r>
              <a:rPr lang="en-US" altLang="ko-KR" sz="1600" b="1" dirty="0" smtClean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, </a:t>
            </a:r>
            <a:r>
              <a:rPr lang="ko-KR" altLang="en-US" sz="1600" b="1" dirty="0" smtClean="0">
                <a:solidFill>
                  <a:srgbClr val="0033CC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원장님 두 분 다 진료합니다 ♥</a:t>
            </a:r>
            <a:endParaRPr lang="en-US" altLang="ko-KR" sz="1600" b="1" dirty="0" smtClean="0">
              <a:solidFill>
                <a:srgbClr val="0033CC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en-US" altLang="ko-KR" sz="1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[ </a:t>
            </a:r>
            <a:r>
              <a:rPr lang="ko-KR" altLang="en-US" sz="1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</a:t>
            </a:r>
            <a:r>
              <a:rPr lang="ko-KR" altLang="en-US" sz="1400" b="1" dirty="0" err="1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함소아</a:t>
            </a:r>
            <a:r>
              <a:rPr lang="ko-KR" altLang="en-US" sz="1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한의원 </a:t>
            </a:r>
            <a:r>
              <a:rPr lang="en-US" altLang="ko-KR" sz="1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]</a:t>
            </a:r>
          </a:p>
          <a:p>
            <a:pPr algn="ctr"/>
            <a:r>
              <a:rPr lang="ko-KR" altLang="en-US" sz="1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☎</a:t>
            </a:r>
            <a:r>
              <a:rPr lang="en-US" altLang="ko-KR" sz="1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en-US" altLang="ko-KR" sz="1400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043-276-1075</a:t>
            </a:r>
            <a:endParaRPr lang="ko-KR" altLang="en-US" sz="1400" b="1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067" y="163285"/>
            <a:ext cx="1563752" cy="1870216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89" y="293913"/>
            <a:ext cx="1353005" cy="1709060"/>
          </a:xfrm>
          <a:prstGeom prst="rect">
            <a:avLst/>
          </a:prstGeom>
        </p:spPr>
      </p:pic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xmlns="" id="{AAF6E92B-1DA7-44BB-BA60-6A509A63F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392632"/>
              </p:ext>
            </p:extLst>
          </p:nvPr>
        </p:nvGraphicFramePr>
        <p:xfrm>
          <a:off x="220634" y="2456303"/>
          <a:ext cx="6406372" cy="4610100"/>
        </p:xfrm>
        <a:graphic>
          <a:graphicData uri="http://schemas.openxmlformats.org/drawingml/2006/table">
            <a:tbl>
              <a:tblPr bandRow="1">
                <a:solidFill>
                  <a:srgbClr val="FFCCFF"/>
                </a:solidFill>
                <a:tableStyleId>{00A15C55-8517-42AA-B614-E9B94910E393}</a:tableStyleId>
              </a:tblPr>
              <a:tblGrid>
                <a:gridCol w="905168">
                  <a:extLst>
                    <a:ext uri="{9D8B030D-6E8A-4147-A177-3AD203B41FA5}">
                      <a16:colId xmlns:a16="http://schemas.microsoft.com/office/drawing/2014/main" xmlns="" val="427915854"/>
                    </a:ext>
                  </a:extLst>
                </a:gridCol>
                <a:gridCol w="925224">
                  <a:extLst>
                    <a:ext uri="{9D8B030D-6E8A-4147-A177-3AD203B41FA5}">
                      <a16:colId xmlns:a16="http://schemas.microsoft.com/office/drawing/2014/main" xmlns="" val="3671484348"/>
                    </a:ext>
                  </a:extLst>
                </a:gridCol>
                <a:gridCol w="881805">
                  <a:extLst>
                    <a:ext uri="{9D8B030D-6E8A-4147-A177-3AD203B41FA5}">
                      <a16:colId xmlns:a16="http://schemas.microsoft.com/office/drawing/2014/main" xmlns="" val="2082475462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xmlns="" val="3761617842"/>
                    </a:ext>
                  </a:extLst>
                </a:gridCol>
                <a:gridCol w="947058">
                  <a:extLst>
                    <a:ext uri="{9D8B030D-6E8A-4147-A177-3AD203B41FA5}">
                      <a16:colId xmlns:a16="http://schemas.microsoft.com/office/drawing/2014/main" xmlns="" val="2212574621"/>
                    </a:ext>
                  </a:extLst>
                </a:gridCol>
                <a:gridCol w="939293">
                  <a:extLst>
                    <a:ext uri="{9D8B030D-6E8A-4147-A177-3AD203B41FA5}">
                      <a16:colId xmlns:a16="http://schemas.microsoft.com/office/drawing/2014/main" xmlns="" val="3735793433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831489616"/>
                    </a:ext>
                  </a:extLst>
                </a:gridCol>
              </a:tblGrid>
              <a:tr h="794658">
                <a:tc>
                  <a:txBody>
                    <a:bodyPr/>
                    <a:lstStyle/>
                    <a:p>
                      <a:pPr algn="l" latinLnBrk="1"/>
                      <a:endParaRPr lang="en-US" altLang="ko-KR" sz="18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</a:t>
                      </a:r>
                    </a:p>
                    <a:p>
                      <a:pPr algn="l" latinLnBrk="1"/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삼일절</a:t>
                      </a:r>
                      <a:endParaRPr lang="en-US" altLang="ko-KR" sz="18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algn="l" latinLnBrk="1"/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단축진료</a:t>
                      </a:r>
                      <a:endParaRPr lang="en-US" altLang="ko-KR" sz="18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5</a:t>
                      </a:r>
                      <a:endParaRPr lang="ko-KR" altLang="en-US" sz="18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3313296"/>
                  </a:ext>
                </a:extLst>
              </a:tr>
              <a:tr h="926977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8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9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대통령선거 단축진료</a:t>
                      </a:r>
                      <a:endParaRPr lang="en-US" altLang="ko-KR" sz="14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★ 두 분 다 진료</a:t>
                      </a:r>
                      <a:endParaRPr lang="en-US" altLang="ko-KR" sz="105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10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11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55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12</a:t>
                      </a:r>
                      <a:endParaRPr lang="ko-KR" altLang="en-US" sz="1550" b="1" dirty="0">
                        <a:solidFill>
                          <a:srgbClr val="0033CC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2739128"/>
                  </a:ext>
                </a:extLst>
              </a:tr>
              <a:tr h="903514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13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16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17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18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19</a:t>
                      </a:r>
                      <a:endParaRPr lang="ko-KR" altLang="en-US" sz="18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55349647"/>
                  </a:ext>
                </a:extLst>
              </a:tr>
              <a:tr h="881743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20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21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22</a:t>
                      </a:r>
                      <a:endParaRPr lang="ko-KR" altLang="en-US" sz="18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23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24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26</a:t>
                      </a:r>
                      <a:endParaRPr lang="ko-KR" altLang="en-US" sz="1800" b="1" dirty="0">
                        <a:solidFill>
                          <a:srgbClr val="0033CC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5222389"/>
                  </a:ext>
                </a:extLst>
              </a:tr>
              <a:tr h="912223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27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28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29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30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31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8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57762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417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="" xmlns:a16="http://schemas.microsoft.com/office/drawing/2014/main" id="{83A8B939-7E19-4AD3-B7F8-1A6BB34B2624}"/>
              </a:ext>
            </a:extLst>
          </p:cNvPr>
          <p:cNvSpPr/>
          <p:nvPr/>
        </p:nvSpPr>
        <p:spPr>
          <a:xfrm>
            <a:off x="51576" y="40475"/>
            <a:ext cx="6735339" cy="9103525"/>
          </a:xfrm>
          <a:prstGeom prst="rect">
            <a:avLst/>
          </a:prstGeom>
          <a:solidFill>
            <a:schemeClr val="bg1"/>
          </a:solidFill>
          <a:ln w="152400">
            <a:solidFill>
              <a:srgbClr val="20A8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4" name="표 3">
            <a:extLst>
              <a:ext uri="{FF2B5EF4-FFF2-40B4-BE49-F238E27FC236}">
                <a16:creationId xmlns="" xmlns:a16="http://schemas.microsoft.com/office/drawing/2014/main" id="{7B3E03BA-1898-4062-AFF3-6E34D6577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972498"/>
              </p:ext>
            </p:extLst>
          </p:nvPr>
        </p:nvGraphicFramePr>
        <p:xfrm>
          <a:off x="204042" y="2122483"/>
          <a:ext cx="6406372" cy="74644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15196">
                  <a:extLst>
                    <a:ext uri="{9D8B030D-6E8A-4147-A177-3AD203B41FA5}">
                      <a16:colId xmlns="" xmlns:a16="http://schemas.microsoft.com/office/drawing/2014/main" val="627084170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3180253379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2306064320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2755798739"/>
                    </a:ext>
                  </a:extLst>
                </a:gridCol>
                <a:gridCol w="919578">
                  <a:extLst>
                    <a:ext uri="{9D8B030D-6E8A-4147-A177-3AD203B41FA5}">
                      <a16:colId xmlns="" xmlns:a16="http://schemas.microsoft.com/office/drawing/2014/main" val="3711356079"/>
                    </a:ext>
                  </a:extLst>
                </a:gridCol>
                <a:gridCol w="910814">
                  <a:extLst>
                    <a:ext uri="{9D8B030D-6E8A-4147-A177-3AD203B41FA5}">
                      <a16:colId xmlns="" xmlns:a16="http://schemas.microsoft.com/office/drawing/2014/main" val="1200754112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2026761429"/>
                    </a:ext>
                  </a:extLst>
                </a:gridCol>
              </a:tblGrid>
              <a:tr h="7464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일</a:t>
                      </a:r>
                      <a:endParaRPr lang="ko-KR" altLang="en-US" sz="2000" b="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수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목</a:t>
                      </a:r>
                      <a:endParaRPr lang="en-US" altLang="ko-KR" sz="20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algn="ctr" latinLnBrk="1"/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금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토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6823383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="" xmlns:a16="http://schemas.microsoft.com/office/drawing/2014/main" id="{AAF6E92B-1DA7-44BB-BA60-6A509A63F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280654"/>
              </p:ext>
            </p:extLst>
          </p:nvPr>
        </p:nvGraphicFramePr>
        <p:xfrm>
          <a:off x="205174" y="2543691"/>
          <a:ext cx="6406372" cy="4602543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915196">
                  <a:extLst>
                    <a:ext uri="{9D8B030D-6E8A-4147-A177-3AD203B41FA5}">
                      <a16:colId xmlns="" xmlns:a16="http://schemas.microsoft.com/office/drawing/2014/main" val="427915854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3671484348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2082475462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3761617842"/>
                    </a:ext>
                  </a:extLst>
                </a:gridCol>
                <a:gridCol w="919578">
                  <a:extLst>
                    <a:ext uri="{9D8B030D-6E8A-4147-A177-3AD203B41FA5}">
                      <a16:colId xmlns="" xmlns:a16="http://schemas.microsoft.com/office/drawing/2014/main" val="2212574621"/>
                    </a:ext>
                  </a:extLst>
                </a:gridCol>
                <a:gridCol w="910814">
                  <a:extLst>
                    <a:ext uri="{9D8B030D-6E8A-4147-A177-3AD203B41FA5}">
                      <a16:colId xmlns="" xmlns:a16="http://schemas.microsoft.com/office/drawing/2014/main" val="3735793433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831489616"/>
                    </a:ext>
                  </a:extLst>
                </a:gridCol>
              </a:tblGrid>
              <a:tr h="940174">
                <a:tc>
                  <a:txBody>
                    <a:bodyPr/>
                    <a:lstStyle/>
                    <a:p>
                      <a:pPr latinLnBrk="1"/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sz="16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sz="16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</a:t>
                      </a:r>
                      <a:endParaRPr lang="ko-KR" altLang="en-US" sz="18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83313296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4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5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i="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6</a:t>
                      </a:r>
                    </a:p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7</a:t>
                      </a:r>
                    </a:p>
                    <a:p>
                      <a:pPr latinLnBrk="1"/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8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9</a:t>
                      </a:r>
                      <a:endParaRPr lang="ko-KR" altLang="en-US" sz="18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2739128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10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11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12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i="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13</a:t>
                      </a:r>
                    </a:p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14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15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16</a:t>
                      </a:r>
                      <a:endParaRPr lang="ko-KR" altLang="en-US" sz="18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55349647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17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18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19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i="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20</a:t>
                      </a:r>
                    </a:p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21</a:t>
                      </a:r>
                      <a:endParaRPr lang="en-US" altLang="ko-KR" sz="1600" b="1" i="0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22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23</a:t>
                      </a:r>
                    </a:p>
                  </a:txBody>
                  <a:tcPr>
                    <a:solidFill>
                      <a:srgbClr val="C8F4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5222389"/>
                  </a:ext>
                </a:extLst>
              </a:tr>
              <a:tr h="94610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24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25</a:t>
                      </a:r>
                    </a:p>
                    <a:p>
                      <a:pPr latinLnBrk="1"/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26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27</a:t>
                      </a:r>
                    </a:p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00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28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박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29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30</a:t>
                      </a:r>
                    </a:p>
                    <a:p>
                      <a:pPr latinLnBrk="1"/>
                      <a:endParaRPr lang="ko-KR" altLang="en-US" sz="18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5776262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4B50085-5BCA-41B0-9D57-7FB91EE95333}"/>
              </a:ext>
            </a:extLst>
          </p:cNvPr>
          <p:cNvSpPr txBox="1"/>
          <p:nvPr/>
        </p:nvSpPr>
        <p:spPr>
          <a:xfrm>
            <a:off x="1526916" y="29589"/>
            <a:ext cx="36631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</a:t>
            </a:r>
            <a:endParaRPr lang="en-US" altLang="ko-KR" sz="4400" b="1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4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함소아한의원</a:t>
            </a:r>
            <a:endParaRPr lang="en-US" altLang="ko-KR" sz="4400" b="1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en-US" altLang="ko-KR" sz="4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en-US" altLang="ko-KR" sz="4400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4</a:t>
            </a:r>
            <a:r>
              <a:rPr lang="ko-KR" altLang="en-US" sz="4400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 </a:t>
            </a:r>
            <a:r>
              <a:rPr lang="ko-KR" altLang="en-US" sz="4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진료 안내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E8BA6B90-3F15-4594-8D0C-57688EFF5D06}"/>
              </a:ext>
            </a:extLst>
          </p:cNvPr>
          <p:cNvSpPr txBox="1"/>
          <p:nvPr/>
        </p:nvSpPr>
        <p:spPr>
          <a:xfrm>
            <a:off x="103152" y="7405854"/>
            <a:ext cx="66321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dirty="0" smtClean="0">
                <a:solidFill>
                  <a:srgbClr val="209895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2000" b="1" dirty="0" smtClean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평일 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10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~6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( 6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접수마감 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2000" b="1" dirty="0">
                <a:solidFill>
                  <a:srgbClr val="209895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2000" b="1" dirty="0">
              <a:solidFill>
                <a:srgbClr val="209895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2000" b="1" dirty="0">
                <a:solidFill>
                  <a:srgbClr val="209895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2000" b="1" dirty="0">
                <a:solidFill>
                  <a:schemeClr val="accent4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 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9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~3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( 2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접수마감 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2000" b="1" dirty="0">
                <a:solidFill>
                  <a:srgbClr val="209895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2000" b="1" dirty="0">
              <a:solidFill>
                <a:srgbClr val="209895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2000" b="1" dirty="0">
                <a:solidFill>
                  <a:srgbClr val="209895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2000" b="1" dirty="0">
                <a:solidFill>
                  <a:srgbClr val="FF0066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점심시간 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12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~2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sz="2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공휴일은 점심시간 없어요 </a:t>
            </a:r>
            <a:r>
              <a:rPr lang="ko-KR" altLang="en-US" sz="2000" b="1" dirty="0" smtClean="0">
                <a:solidFill>
                  <a:srgbClr val="209895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2000" b="1" dirty="0">
              <a:solidFill>
                <a:srgbClr val="209895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1D40DE0F-3CD4-4253-82B6-00EFF92C9823}"/>
              </a:ext>
            </a:extLst>
          </p:cNvPr>
          <p:cNvSpPr txBox="1"/>
          <p:nvPr/>
        </p:nvSpPr>
        <p:spPr>
          <a:xfrm>
            <a:off x="2308501" y="8498109"/>
            <a:ext cx="23417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[</a:t>
            </a:r>
            <a:r>
              <a:rPr lang="en-US" altLang="ko-KR" sz="1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1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함소아 한의원 </a:t>
            </a:r>
            <a:r>
              <a:rPr lang="en-US" altLang="ko-KR" sz="1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]</a:t>
            </a:r>
          </a:p>
          <a:p>
            <a:pPr algn="ctr"/>
            <a:r>
              <a:rPr lang="ko-KR" altLang="en-US" sz="1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☎</a:t>
            </a:r>
            <a:r>
              <a:rPr lang="en-US" altLang="ko-KR" sz="1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043-276-1075</a:t>
            </a:r>
            <a:endParaRPr lang="ko-KR" altLang="en-US" sz="1400" b="1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</p:txBody>
      </p:sp>
      <p:pic>
        <p:nvPicPr>
          <p:cNvPr id="11" name="그림 10">
            <a:extLst>
              <a:ext uri="{FF2B5EF4-FFF2-40B4-BE49-F238E27FC236}">
                <a16:creationId xmlns="" xmlns:a16="http://schemas.microsoft.com/office/drawing/2014/main" id="{342793DB-F87F-4464-A76A-421CE41CB2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83" y="167222"/>
            <a:ext cx="1452078" cy="1909297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332" y="293834"/>
            <a:ext cx="1400855" cy="1807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6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="" xmlns:a16="http://schemas.microsoft.com/office/drawing/2014/main" id="{83A8B939-7E19-4AD3-B7F8-1A6BB34B2624}"/>
              </a:ext>
            </a:extLst>
          </p:cNvPr>
          <p:cNvSpPr/>
          <p:nvPr/>
        </p:nvSpPr>
        <p:spPr>
          <a:xfrm>
            <a:off x="103153" y="40475"/>
            <a:ext cx="6858000" cy="9103525"/>
          </a:xfrm>
          <a:prstGeom prst="rect">
            <a:avLst/>
          </a:prstGeom>
          <a:solidFill>
            <a:schemeClr val="bg1"/>
          </a:solidFill>
          <a:ln w="152400">
            <a:solidFill>
              <a:srgbClr val="20A8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4" name="표 3">
            <a:extLst>
              <a:ext uri="{FF2B5EF4-FFF2-40B4-BE49-F238E27FC236}">
                <a16:creationId xmlns="" xmlns:a16="http://schemas.microsoft.com/office/drawing/2014/main" id="{7B3E03BA-1898-4062-AFF3-6E34D6577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002784"/>
              </p:ext>
            </p:extLst>
          </p:nvPr>
        </p:nvGraphicFramePr>
        <p:xfrm>
          <a:off x="204042" y="2122483"/>
          <a:ext cx="6406372" cy="74644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15196">
                  <a:extLst>
                    <a:ext uri="{9D8B030D-6E8A-4147-A177-3AD203B41FA5}">
                      <a16:colId xmlns="" xmlns:a16="http://schemas.microsoft.com/office/drawing/2014/main" val="627084170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3180253379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2306064320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2755798739"/>
                    </a:ext>
                  </a:extLst>
                </a:gridCol>
                <a:gridCol w="919578">
                  <a:extLst>
                    <a:ext uri="{9D8B030D-6E8A-4147-A177-3AD203B41FA5}">
                      <a16:colId xmlns="" xmlns:a16="http://schemas.microsoft.com/office/drawing/2014/main" val="3711356079"/>
                    </a:ext>
                  </a:extLst>
                </a:gridCol>
                <a:gridCol w="910814">
                  <a:extLst>
                    <a:ext uri="{9D8B030D-6E8A-4147-A177-3AD203B41FA5}">
                      <a16:colId xmlns="" xmlns:a16="http://schemas.microsoft.com/office/drawing/2014/main" val="1200754112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2026761429"/>
                    </a:ext>
                  </a:extLst>
                </a:gridCol>
              </a:tblGrid>
              <a:tr h="7464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일</a:t>
                      </a:r>
                      <a:endParaRPr lang="ko-KR" altLang="en-US" sz="2000" b="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수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목</a:t>
                      </a:r>
                      <a:endParaRPr lang="en-US" altLang="ko-KR" sz="20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algn="ctr" latinLnBrk="1"/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금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토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6823383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="" xmlns:a16="http://schemas.microsoft.com/office/drawing/2014/main" id="{AAF6E92B-1DA7-44BB-BA60-6A509A63F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548847"/>
              </p:ext>
            </p:extLst>
          </p:nvPr>
        </p:nvGraphicFramePr>
        <p:xfrm>
          <a:off x="205174" y="2543691"/>
          <a:ext cx="6406372" cy="4629483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915196">
                  <a:extLst>
                    <a:ext uri="{9D8B030D-6E8A-4147-A177-3AD203B41FA5}">
                      <a16:colId xmlns="" xmlns:a16="http://schemas.microsoft.com/office/drawing/2014/main" val="427915854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3671484348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2082475462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3761617842"/>
                    </a:ext>
                  </a:extLst>
                </a:gridCol>
                <a:gridCol w="919578">
                  <a:extLst>
                    <a:ext uri="{9D8B030D-6E8A-4147-A177-3AD203B41FA5}">
                      <a16:colId xmlns="" xmlns:a16="http://schemas.microsoft.com/office/drawing/2014/main" val="2212574621"/>
                    </a:ext>
                  </a:extLst>
                </a:gridCol>
                <a:gridCol w="910814">
                  <a:extLst>
                    <a:ext uri="{9D8B030D-6E8A-4147-A177-3AD203B41FA5}">
                      <a16:colId xmlns="" xmlns:a16="http://schemas.microsoft.com/office/drawing/2014/main" val="3735793433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831489616"/>
                    </a:ext>
                  </a:extLst>
                </a:gridCol>
              </a:tblGrid>
              <a:tr h="94017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</a:t>
                      </a:r>
                      <a:endParaRPr lang="ko-KR" altLang="en-US" sz="180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</a:t>
                      </a:r>
                      <a:endParaRPr lang="ko-KR" altLang="en-US" sz="18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</a:t>
                      </a:r>
                      <a:endParaRPr lang="en-US" altLang="ko-KR" sz="1800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4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smtClean="0">
                          <a:solidFill>
                            <a:srgbClr val="0066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ko-KR" altLang="en-US" sz="1800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5</a:t>
                      </a:r>
                    </a:p>
                    <a:p>
                      <a:pPr latinLnBrk="1"/>
                      <a:r>
                        <a:rPr lang="ko-KR" altLang="en-US" sz="1800" smtClean="0">
                          <a:solidFill>
                            <a:srgbClr val="FF66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권</a:t>
                      </a:r>
                      <a:r>
                        <a:rPr lang="ko-KR" altLang="en-US" sz="180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</a:t>
                      </a:r>
                      <a:endParaRPr lang="en-US" altLang="ko-KR" sz="1800" smtClean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latinLnBrk="1"/>
                      <a:r>
                        <a:rPr lang="ko-KR" altLang="en-US" sz="180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ko-KR" altLang="en-US" sz="180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6</a:t>
                      </a:r>
                      <a:endParaRPr lang="ko-KR" altLang="en-US" sz="1800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7</a:t>
                      </a:r>
                      <a:endParaRPr lang="ko-KR" altLang="en-US" sz="1800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83313296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8</a:t>
                      </a:r>
                      <a:endParaRPr lang="ko-KR" altLang="en-US" sz="180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9</a:t>
                      </a:r>
                      <a:endParaRPr lang="en-US" altLang="ko-KR" sz="1800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10</a:t>
                      </a:r>
                      <a:endParaRPr lang="en-US" altLang="ko-KR" sz="1800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11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smtClean="0">
                          <a:solidFill>
                            <a:srgbClr val="0066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ko-KR" altLang="en-US" sz="180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12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dirty="0" smtClean="0">
                          <a:solidFill>
                            <a:srgbClr val="FF66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권</a:t>
                      </a:r>
                      <a:r>
                        <a:rPr lang="ko-KR" altLang="en-US" sz="1800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ko-KR" altLang="en-US" sz="180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13</a:t>
                      </a:r>
                      <a:endParaRPr lang="ko-KR" altLang="en-US" sz="18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14</a:t>
                      </a:r>
                      <a:endParaRPr lang="ko-KR" altLang="en-US" sz="1800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2739128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15</a:t>
                      </a:r>
                      <a:endParaRPr lang="ko-KR" altLang="en-US" sz="180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16</a:t>
                      </a:r>
                      <a:endParaRPr lang="ko-KR" altLang="en-US" sz="18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17</a:t>
                      </a:r>
                      <a:endParaRPr lang="ko-KR" altLang="en-US" sz="18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18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dirty="0" smtClean="0">
                          <a:solidFill>
                            <a:srgbClr val="0066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ko-KR" altLang="en-US" sz="180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19</a:t>
                      </a:r>
                    </a:p>
                    <a:p>
                      <a:pPr latinLnBrk="1"/>
                      <a:r>
                        <a:rPr lang="ko-KR" altLang="en-US" sz="1800" dirty="0" smtClean="0">
                          <a:solidFill>
                            <a:srgbClr val="FF66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권</a:t>
                      </a:r>
                      <a:r>
                        <a:rPr lang="ko-KR" altLang="en-US" sz="1800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ko-KR" altLang="en-US" sz="180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20</a:t>
                      </a:r>
                      <a:endParaRPr lang="ko-KR" altLang="en-US" sz="18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21</a:t>
                      </a:r>
                      <a:endParaRPr lang="ko-KR" altLang="en-US" sz="1800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55349647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22</a:t>
                      </a:r>
                      <a:endParaRPr lang="ko-KR" altLang="en-US" sz="180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23</a:t>
                      </a:r>
                      <a:endParaRPr lang="en-US" altLang="ko-KR" sz="18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24</a:t>
                      </a:r>
                      <a:endParaRPr lang="en-US" altLang="ko-KR" sz="18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25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smtClean="0">
                          <a:solidFill>
                            <a:srgbClr val="0066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ko-KR" altLang="en-US" sz="1800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26</a:t>
                      </a:r>
                    </a:p>
                    <a:p>
                      <a:pPr latinLnBrk="1"/>
                      <a:r>
                        <a:rPr lang="ko-KR" altLang="en-US" sz="1800" smtClean="0">
                          <a:solidFill>
                            <a:srgbClr val="FF66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권</a:t>
                      </a:r>
                      <a:r>
                        <a:rPr lang="ko-KR" altLang="en-US" sz="180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</a:t>
                      </a:r>
                      <a:endParaRPr lang="en-US" altLang="ko-KR" sz="1800" smtClean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latinLnBrk="1"/>
                      <a:r>
                        <a:rPr lang="ko-KR" altLang="en-US" sz="1800" smtClean="0">
                          <a:solidFill>
                            <a:schemeClr val="accent2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800" dirty="0">
                        <a:solidFill>
                          <a:schemeClr val="accent2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27</a:t>
                      </a:r>
                      <a:endParaRPr lang="en-US" altLang="ko-KR" sz="18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28</a:t>
                      </a:r>
                      <a:endParaRPr lang="ko-KR" altLang="en-US" sz="1800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5222389"/>
                  </a:ext>
                </a:extLst>
              </a:tr>
              <a:tr h="94610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29</a:t>
                      </a:r>
                      <a:endParaRPr lang="ko-KR" altLang="en-US" sz="180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30</a:t>
                      </a:r>
                      <a:endParaRPr lang="en-US" altLang="ko-KR" sz="18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31</a:t>
                      </a:r>
                      <a:endParaRPr lang="en-US" altLang="ko-KR" sz="18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80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5776262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4B50085-5BCA-41B0-9D57-7FB91EE95333}"/>
              </a:ext>
            </a:extLst>
          </p:cNvPr>
          <p:cNvSpPr txBox="1"/>
          <p:nvPr/>
        </p:nvSpPr>
        <p:spPr>
          <a:xfrm>
            <a:off x="1526916" y="29589"/>
            <a:ext cx="36631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</a:t>
            </a:r>
            <a:endParaRPr lang="en-US" altLang="ko-KR" sz="4400" b="1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4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함소아한의원</a:t>
            </a:r>
            <a:endParaRPr lang="en-US" altLang="ko-KR" sz="4400" b="1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en-US" altLang="ko-KR" sz="4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en-US" altLang="ko-KR" sz="4400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</a:t>
            </a:r>
            <a:r>
              <a:rPr lang="ko-KR" altLang="en-US" sz="4400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 </a:t>
            </a:r>
            <a:r>
              <a:rPr lang="ko-KR" altLang="en-US" sz="44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진료 안내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E8BA6B90-3F15-4594-8D0C-57688EFF5D06}"/>
              </a:ext>
            </a:extLst>
          </p:cNvPr>
          <p:cNvSpPr txBox="1"/>
          <p:nvPr/>
        </p:nvSpPr>
        <p:spPr>
          <a:xfrm>
            <a:off x="103153" y="7129630"/>
            <a:ext cx="663218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700" b="1" dirty="0">
                <a:solidFill>
                  <a:srgbClr val="209895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2600" dirty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2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평일 </a:t>
            </a:r>
            <a:r>
              <a:rPr lang="en-US" altLang="ko-KR" sz="2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10</a:t>
            </a:r>
            <a:r>
              <a:rPr lang="ko-KR" altLang="en-US" sz="2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2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~6</a:t>
            </a:r>
            <a:r>
              <a:rPr lang="ko-KR" altLang="en-US" sz="2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2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2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</a:t>
            </a:r>
            <a:r>
              <a:rPr lang="en-US" altLang="ko-KR" sz="2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( 6</a:t>
            </a:r>
            <a:r>
              <a:rPr lang="ko-KR" altLang="en-US" sz="2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접수마감 </a:t>
            </a:r>
            <a:r>
              <a:rPr lang="en-US" altLang="ko-KR" sz="2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2700" b="1" dirty="0">
                <a:solidFill>
                  <a:srgbClr val="209895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2700" dirty="0">
              <a:solidFill>
                <a:srgbClr val="209895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2700" b="1" dirty="0">
                <a:solidFill>
                  <a:srgbClr val="209895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2600" b="1" dirty="0">
                <a:solidFill>
                  <a:schemeClr val="accent4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2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sz="2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sz="2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 </a:t>
            </a:r>
            <a:r>
              <a:rPr lang="en-US" altLang="ko-KR" sz="2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9</a:t>
            </a:r>
            <a:r>
              <a:rPr lang="ko-KR" altLang="en-US" sz="2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2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~3</a:t>
            </a:r>
            <a:r>
              <a:rPr lang="ko-KR" altLang="en-US" sz="2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2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( 2</a:t>
            </a:r>
            <a:r>
              <a:rPr lang="ko-KR" altLang="en-US" sz="2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2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2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접수마감 </a:t>
            </a:r>
            <a:r>
              <a:rPr lang="en-US" altLang="ko-KR" sz="2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sz="2700" b="1" dirty="0">
                <a:solidFill>
                  <a:srgbClr val="209895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2700" dirty="0">
              <a:solidFill>
                <a:srgbClr val="209895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endParaRPr lang="en-US" altLang="ko-KR" sz="2800" dirty="0">
              <a:latin typeface="함소아체 Bold" panose="02020603020101020101" pitchFamily="18" charset="-127"/>
              <a:ea typeface="함소아체 Bold" panose="02020603020101020101" pitchFamily="18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1D40DE0F-3CD4-4253-82B6-00EFF92C9823}"/>
              </a:ext>
            </a:extLst>
          </p:cNvPr>
          <p:cNvSpPr txBox="1"/>
          <p:nvPr/>
        </p:nvSpPr>
        <p:spPr>
          <a:xfrm>
            <a:off x="2309365" y="8415700"/>
            <a:ext cx="23417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[ 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함소아 한의원 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]</a:t>
            </a:r>
          </a:p>
          <a:p>
            <a:pPr algn="ctr"/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☎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043-276-1075</a:t>
            </a:r>
            <a:endParaRPr lang="ko-KR" altLang="en-US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B58E8AF6-94D5-4924-809A-36C34573C911}"/>
              </a:ext>
            </a:extLst>
          </p:cNvPr>
          <p:cNvSpPr txBox="1"/>
          <p:nvPr/>
        </p:nvSpPr>
        <p:spPr>
          <a:xfrm>
            <a:off x="68354" y="7940474"/>
            <a:ext cx="6858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700" b="1" dirty="0" smtClean="0">
                <a:solidFill>
                  <a:srgbClr val="209895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2300" dirty="0" smtClean="0">
                <a:solidFill>
                  <a:srgbClr val="FF0066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2300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점심시간 </a:t>
            </a:r>
            <a:r>
              <a:rPr lang="en-US" altLang="ko-KR" sz="2300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12</a:t>
            </a:r>
            <a:r>
              <a:rPr lang="ko-KR" altLang="en-US" sz="2300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2300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2300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</a:t>
            </a:r>
            <a:r>
              <a:rPr lang="en-US" altLang="ko-KR" sz="2300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~2</a:t>
            </a:r>
            <a:r>
              <a:rPr lang="ko-KR" altLang="en-US" sz="2300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2300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</a:t>
            </a:r>
            <a:r>
              <a:rPr lang="ko-KR" altLang="en-US" sz="2300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sz="2300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sz="2300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공휴일은 점심시간 없어요 </a:t>
            </a:r>
            <a:r>
              <a:rPr lang="ko-KR" altLang="en-US" sz="2700" b="1" dirty="0" smtClean="0">
                <a:solidFill>
                  <a:srgbClr val="209895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2700" dirty="0">
              <a:solidFill>
                <a:srgbClr val="209895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</p:txBody>
      </p:sp>
      <p:pic>
        <p:nvPicPr>
          <p:cNvPr id="11" name="그림 10">
            <a:extLst>
              <a:ext uri="{FF2B5EF4-FFF2-40B4-BE49-F238E27FC236}">
                <a16:creationId xmlns="" xmlns:a16="http://schemas.microsoft.com/office/drawing/2014/main" id="{342793DB-F87F-4464-A76A-421CE41CB2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83" y="167222"/>
            <a:ext cx="1452078" cy="1909297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332" y="293834"/>
            <a:ext cx="1400855" cy="1807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102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xmlns="" id="{83A8B939-7E19-4AD3-B7F8-1A6BB34B2624}"/>
              </a:ext>
            </a:extLst>
          </p:cNvPr>
          <p:cNvSpPr/>
          <p:nvPr/>
        </p:nvSpPr>
        <p:spPr>
          <a:xfrm>
            <a:off x="0" y="7818"/>
            <a:ext cx="6858000" cy="9103525"/>
          </a:xfrm>
          <a:prstGeom prst="rect">
            <a:avLst/>
          </a:prstGeom>
          <a:ln w="76200">
            <a:solidFill>
              <a:srgbClr val="FFC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xmlns="" id="{7B3E03BA-1898-4062-AFF3-6E34D6577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414807"/>
              </p:ext>
            </p:extLst>
          </p:nvPr>
        </p:nvGraphicFramePr>
        <p:xfrm>
          <a:off x="204042" y="2122483"/>
          <a:ext cx="6406372" cy="746442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915196">
                  <a:extLst>
                    <a:ext uri="{9D8B030D-6E8A-4147-A177-3AD203B41FA5}">
                      <a16:colId xmlns:a16="http://schemas.microsoft.com/office/drawing/2014/main" xmlns="" val="627084170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3180253379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306064320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755798739"/>
                    </a:ext>
                  </a:extLst>
                </a:gridCol>
                <a:gridCol w="919578">
                  <a:extLst>
                    <a:ext uri="{9D8B030D-6E8A-4147-A177-3AD203B41FA5}">
                      <a16:colId xmlns:a16="http://schemas.microsoft.com/office/drawing/2014/main" xmlns="" val="3711356079"/>
                    </a:ext>
                  </a:extLst>
                </a:gridCol>
                <a:gridCol w="910814">
                  <a:extLst>
                    <a:ext uri="{9D8B030D-6E8A-4147-A177-3AD203B41FA5}">
                      <a16:colId xmlns:a16="http://schemas.microsoft.com/office/drawing/2014/main" xmlns="" val="1200754112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026761429"/>
                    </a:ext>
                  </a:extLst>
                </a:gridCol>
              </a:tblGrid>
              <a:tr h="7464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일</a:t>
                      </a:r>
                      <a:endParaRPr lang="ko-KR" altLang="en-US" sz="2000" b="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수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목</a:t>
                      </a:r>
                      <a:endParaRPr lang="en-US" altLang="ko-KR" sz="20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algn="ctr" latinLnBrk="1"/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금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토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46823383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xmlns="" id="{AAF6E92B-1DA7-44BB-BA60-6A509A63F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139830"/>
              </p:ext>
            </p:extLst>
          </p:nvPr>
        </p:nvGraphicFramePr>
        <p:xfrm>
          <a:off x="205174" y="2543691"/>
          <a:ext cx="6413340" cy="4690549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916055">
                  <a:extLst>
                    <a:ext uri="{9D8B030D-6E8A-4147-A177-3AD203B41FA5}">
                      <a16:colId xmlns:a16="http://schemas.microsoft.com/office/drawing/2014/main" xmlns="" val="427915854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xmlns="" val="3671484348"/>
                    </a:ext>
                  </a:extLst>
                </a:gridCol>
                <a:gridCol w="936172">
                  <a:extLst>
                    <a:ext uri="{9D8B030D-6E8A-4147-A177-3AD203B41FA5}">
                      <a16:colId xmlns:a16="http://schemas.microsoft.com/office/drawing/2014/main" xmlns="" val="208247546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xmlns="" val="376161784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xmlns="" val="2212574621"/>
                    </a:ext>
                  </a:extLst>
                </a:gridCol>
                <a:gridCol w="881743">
                  <a:extLst>
                    <a:ext uri="{9D8B030D-6E8A-4147-A177-3AD203B41FA5}">
                      <a16:colId xmlns:a16="http://schemas.microsoft.com/office/drawing/2014/main" xmlns="" val="37357934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831489616"/>
                    </a:ext>
                  </a:extLst>
                </a:gridCol>
              </a:tblGrid>
              <a:tr h="940174">
                <a:tc>
                  <a:txBody>
                    <a:bodyPr/>
                    <a:lstStyle/>
                    <a:p>
                      <a:pPr latinLnBrk="1"/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휴진</a:t>
                      </a:r>
                      <a:endParaRPr lang="ko-KR" altLang="en-US" sz="18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</a:t>
                      </a:r>
                      <a:endParaRPr lang="en-US" altLang="ko-KR" sz="18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latinLnBrk="1"/>
                      <a:r>
                        <a:rPr lang="ko-KR" altLang="en-US" sz="1800" b="1" dirty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권</a:t>
                      </a:r>
                      <a:r>
                        <a:rPr lang="ko-KR" altLang="en-US" sz="1800" b="1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</a:t>
                      </a:r>
                      <a:endParaRPr lang="en-US" altLang="ko-KR" sz="18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latinLnBrk="1"/>
                      <a:r>
                        <a:rPr lang="ko-KR" altLang="en-US" sz="1800" b="1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dk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dk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4</a:t>
                      </a:r>
                      <a:endParaRPr lang="ko-KR" altLang="en-US" sz="18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3313296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5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6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7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8</a:t>
                      </a:r>
                      <a:endParaRPr lang="en-US" altLang="ko-KR" sz="18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b="1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휴진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9</a:t>
                      </a:r>
                      <a:endParaRPr lang="en-US" altLang="ko-KR" sz="18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권</a:t>
                      </a:r>
                      <a:r>
                        <a:rPr lang="ko-KR" altLang="en-US" sz="1800" b="1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휴진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10</a:t>
                      </a:r>
                      <a:endParaRPr lang="ko-KR" altLang="en-US" sz="18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11</a:t>
                      </a:r>
                      <a:endParaRPr lang="ko-KR" altLang="en-US" sz="18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92739128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12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13</a:t>
                      </a:r>
                      <a:endParaRPr lang="ko-KR" altLang="en-US" sz="18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14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휴진</a:t>
                      </a:r>
                      <a:endParaRPr lang="ko-KR" altLang="en-US" sz="18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15</a:t>
                      </a:r>
                      <a:endParaRPr lang="en-US" altLang="ko-KR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단축진료</a:t>
                      </a:r>
                      <a:endParaRPr lang="en-US" altLang="ko-KR" sz="18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(</a:t>
                      </a: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두분 다 진료</a:t>
                      </a:r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)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16</a:t>
                      </a:r>
                    </a:p>
                    <a:p>
                      <a:pPr latinLnBrk="1"/>
                      <a:r>
                        <a:rPr lang="ko-KR" altLang="en-US" sz="18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권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</a:t>
                      </a:r>
                      <a:r>
                        <a:rPr lang="ko-KR" altLang="en-US" sz="1800" b="1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17</a:t>
                      </a:r>
                      <a:endParaRPr lang="ko-KR" altLang="en-US" sz="18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18</a:t>
                      </a:r>
                      <a:endParaRPr lang="ko-KR" altLang="en-US" sz="18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55349647"/>
                  </a:ext>
                </a:extLst>
              </a:tr>
              <a:tr h="97546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19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20</a:t>
                      </a:r>
                      <a:endParaRPr lang="en-US" altLang="ko-KR" sz="18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21</a:t>
                      </a:r>
                      <a:endParaRPr lang="en-US" altLang="ko-KR" sz="18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22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휴진</a:t>
                      </a:r>
                      <a:endParaRPr lang="ko-KR" altLang="en-US" sz="18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23</a:t>
                      </a:r>
                      <a:endParaRPr lang="en-US" altLang="ko-KR" sz="18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latinLnBrk="1"/>
                      <a:r>
                        <a:rPr lang="ko-KR" altLang="en-US" sz="1800" b="1" dirty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권</a:t>
                      </a:r>
                      <a:r>
                        <a:rPr lang="ko-KR" altLang="en-US" sz="1800" b="1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</a:t>
                      </a:r>
                      <a:endParaRPr lang="en-US" altLang="ko-KR" sz="18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latinLnBrk="1"/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800" b="1" dirty="0">
                        <a:solidFill>
                          <a:schemeClr val="accent2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24</a:t>
                      </a:r>
                      <a:endParaRPr lang="en-US" altLang="ko-KR" sz="18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25</a:t>
                      </a:r>
                      <a:endParaRPr lang="ko-KR" altLang="en-US" sz="18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5222389"/>
                  </a:ext>
                </a:extLst>
              </a:tr>
              <a:tr h="94610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26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27</a:t>
                      </a:r>
                      <a:endParaRPr lang="en-US" altLang="ko-KR" sz="18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28</a:t>
                      </a:r>
                    </a:p>
                    <a:p>
                      <a:pPr latinLnBrk="1"/>
                      <a:r>
                        <a:rPr lang="ko-KR" altLang="en-US" sz="1800" b="1" dirty="0" smtClean="0">
                          <a:solidFill>
                            <a:srgbClr val="FF33CC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권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</a:t>
                      </a:r>
                      <a:endParaRPr lang="en-US" altLang="ko-KR" sz="1800" b="1" dirty="0" smtClean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latinLnBrk="1"/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800" b="1" dirty="0" smtClean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29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</a:t>
                      </a:r>
                      <a:r>
                        <a:rPr lang="ko-KR" altLang="en-US" sz="18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원장님 휴진</a:t>
                      </a:r>
                      <a:endParaRPr lang="ko-KR" altLang="en-US" sz="18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30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단축진료</a:t>
                      </a:r>
                      <a:endParaRPr lang="en-US" altLang="ko-KR" sz="18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(</a:t>
                      </a: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두분 다 진료</a:t>
                      </a:r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5776262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4B50085-5BCA-41B0-9D57-7FB91EE95333}"/>
              </a:ext>
            </a:extLst>
          </p:cNvPr>
          <p:cNvSpPr txBox="1"/>
          <p:nvPr/>
        </p:nvSpPr>
        <p:spPr>
          <a:xfrm>
            <a:off x="1526916" y="29589"/>
            <a:ext cx="36631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</a:t>
            </a:r>
            <a:endParaRPr lang="en-US" altLang="ko-KR" sz="4000" b="1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4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함소아한의원</a:t>
            </a:r>
            <a:endParaRPr lang="en-US" altLang="ko-KR" sz="4000" b="1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en-US" altLang="ko-KR" sz="4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4</a:t>
            </a:r>
            <a:r>
              <a:rPr lang="ko-KR" altLang="en-US" sz="4000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 </a:t>
            </a:r>
            <a:r>
              <a:rPr lang="ko-KR" altLang="en-US" sz="4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진료 안내</a:t>
            </a:r>
            <a:r>
              <a:rPr lang="ko-KR" altLang="en-US" sz="4000" dirty="0">
                <a:latin typeface="HY나무B" panose="02030600000101010101" pitchFamily="18" charset="-127"/>
                <a:ea typeface="HY나무B" panose="02030600000101010101" pitchFamily="18" charset="-127"/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8BA6B90-3F15-4594-8D0C-57688EFF5D06}"/>
              </a:ext>
            </a:extLst>
          </p:cNvPr>
          <p:cNvSpPr txBox="1"/>
          <p:nvPr/>
        </p:nvSpPr>
        <p:spPr>
          <a:xfrm>
            <a:off x="68354" y="7437607"/>
            <a:ext cx="663218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dirty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평일 </a:t>
            </a:r>
            <a:r>
              <a:rPr lang="en-US" altLang="ko-KR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10</a:t>
            </a:r>
            <a:r>
              <a:rPr lang="ko-KR" altLang="en-US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~6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( 6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접수마감 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b="1" dirty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dirty="0">
              <a:solidFill>
                <a:srgbClr val="FFC00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b="1" dirty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b="1" dirty="0">
                <a:solidFill>
                  <a:schemeClr val="accent4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 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9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~3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( 2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접수마감 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b="1" dirty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dirty="0">
              <a:solidFill>
                <a:srgbClr val="FFC00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2000" b="1" dirty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2000" dirty="0">
                <a:solidFill>
                  <a:srgbClr val="FF0066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2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점심시간 </a:t>
            </a:r>
            <a:r>
              <a:rPr lang="en-US" altLang="ko-KR" sz="2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12</a:t>
            </a:r>
            <a:r>
              <a:rPr lang="ko-KR" altLang="en-US" sz="2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2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2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</a:t>
            </a:r>
            <a:r>
              <a:rPr lang="en-US" altLang="ko-KR" sz="2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~2</a:t>
            </a:r>
            <a:r>
              <a:rPr lang="ko-KR" altLang="en-US" sz="2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2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</a:t>
            </a:r>
            <a:r>
              <a:rPr lang="ko-KR" altLang="en-US" sz="2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sz="2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sz="2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공휴일은 점심시간 없어요 </a:t>
            </a:r>
            <a:r>
              <a:rPr lang="ko-KR" altLang="en-US" sz="2000" b="1" dirty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2000" dirty="0">
              <a:solidFill>
                <a:srgbClr val="FFC00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endParaRPr lang="en-US" altLang="ko-KR" sz="2000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D40DE0F-3CD4-4253-82B6-00EFF92C9823}"/>
              </a:ext>
            </a:extLst>
          </p:cNvPr>
          <p:cNvSpPr txBox="1"/>
          <p:nvPr/>
        </p:nvSpPr>
        <p:spPr>
          <a:xfrm>
            <a:off x="1831185" y="8526568"/>
            <a:ext cx="32633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[ 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</a:t>
            </a:r>
            <a:r>
              <a:rPr lang="ko-KR" altLang="en-US" sz="1600" dirty="0" err="1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함소아한의원</a:t>
            </a:r>
            <a:r>
              <a:rPr lang="ko-KR" altLang="en-US" sz="1600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]</a:t>
            </a:r>
          </a:p>
          <a:p>
            <a:pPr algn="ctr"/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☎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043-276-1075</a:t>
            </a:r>
            <a:endParaRPr lang="ko-KR" altLang="en-US" sz="1600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4" y="108857"/>
            <a:ext cx="1724024" cy="195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514" y="108857"/>
            <a:ext cx="1606026" cy="195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289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xmlns="" id="{83A8B939-7E19-4AD3-B7F8-1A6BB34B2624}"/>
              </a:ext>
            </a:extLst>
          </p:cNvPr>
          <p:cNvSpPr/>
          <p:nvPr/>
        </p:nvSpPr>
        <p:spPr>
          <a:xfrm>
            <a:off x="0" y="7818"/>
            <a:ext cx="6858000" cy="9103525"/>
          </a:xfrm>
          <a:prstGeom prst="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xmlns="" id="{7B3E03BA-1898-4062-AFF3-6E34D6577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571997"/>
              </p:ext>
            </p:extLst>
          </p:nvPr>
        </p:nvGraphicFramePr>
        <p:xfrm>
          <a:off x="204042" y="2122483"/>
          <a:ext cx="6406372" cy="746442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915196">
                  <a:extLst>
                    <a:ext uri="{9D8B030D-6E8A-4147-A177-3AD203B41FA5}">
                      <a16:colId xmlns:a16="http://schemas.microsoft.com/office/drawing/2014/main" xmlns="" val="627084170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3180253379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306064320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755798739"/>
                    </a:ext>
                  </a:extLst>
                </a:gridCol>
                <a:gridCol w="919578">
                  <a:extLst>
                    <a:ext uri="{9D8B030D-6E8A-4147-A177-3AD203B41FA5}">
                      <a16:colId xmlns:a16="http://schemas.microsoft.com/office/drawing/2014/main" xmlns="" val="3711356079"/>
                    </a:ext>
                  </a:extLst>
                </a:gridCol>
                <a:gridCol w="910814">
                  <a:extLst>
                    <a:ext uri="{9D8B030D-6E8A-4147-A177-3AD203B41FA5}">
                      <a16:colId xmlns:a16="http://schemas.microsoft.com/office/drawing/2014/main" xmlns="" val="1200754112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026761429"/>
                    </a:ext>
                  </a:extLst>
                </a:gridCol>
              </a:tblGrid>
              <a:tr h="7464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일</a:t>
                      </a:r>
                      <a:endParaRPr lang="ko-KR" altLang="en-US" sz="2000" b="0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화</a:t>
                      </a:r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수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목</a:t>
                      </a:r>
                      <a:endParaRPr lang="en-US" altLang="ko-KR" sz="200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algn="ctr" latinLnBrk="1"/>
                      <a:endParaRPr lang="en-US" altLang="ko-KR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금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토</a:t>
                      </a:r>
                      <a:endParaRPr lang="ko-KR" altLang="en-US" sz="2000" b="0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46823383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xmlns="" id="{AAF6E92B-1DA7-44BB-BA60-6A509A63F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331657"/>
              </p:ext>
            </p:extLst>
          </p:nvPr>
        </p:nvGraphicFramePr>
        <p:xfrm>
          <a:off x="205174" y="2543691"/>
          <a:ext cx="6413340" cy="4751509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916055">
                  <a:extLst>
                    <a:ext uri="{9D8B030D-6E8A-4147-A177-3AD203B41FA5}">
                      <a16:colId xmlns:a16="http://schemas.microsoft.com/office/drawing/2014/main" xmlns="" val="427915854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xmlns="" val="3671484348"/>
                    </a:ext>
                  </a:extLst>
                </a:gridCol>
                <a:gridCol w="936172">
                  <a:extLst>
                    <a:ext uri="{9D8B030D-6E8A-4147-A177-3AD203B41FA5}">
                      <a16:colId xmlns:a16="http://schemas.microsoft.com/office/drawing/2014/main" xmlns="" val="208247546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xmlns="" val="376161784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xmlns="" val="2212574621"/>
                    </a:ext>
                  </a:extLst>
                </a:gridCol>
                <a:gridCol w="881743">
                  <a:extLst>
                    <a:ext uri="{9D8B030D-6E8A-4147-A177-3AD203B41FA5}">
                      <a16:colId xmlns:a16="http://schemas.microsoft.com/office/drawing/2014/main" xmlns="" val="37357934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831489616"/>
                    </a:ext>
                  </a:extLst>
                </a:gridCol>
              </a:tblGrid>
              <a:tr h="940174"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sz="14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dk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</a:t>
                      </a:r>
                      <a:endParaRPr lang="ko-KR" altLang="en-US" sz="14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3313296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</a:t>
                      </a:r>
                      <a:endParaRPr lang="ko-KR" altLang="en-US" sz="14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dk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4</a:t>
                      </a:r>
                      <a:endParaRPr lang="en-US" altLang="ko-KR" sz="14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5</a:t>
                      </a:r>
                    </a:p>
                    <a:p>
                      <a:pPr latinLnBrk="1"/>
                      <a:r>
                        <a:rPr lang="ko-KR" altLang="en-US" sz="14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단축진료</a:t>
                      </a:r>
                      <a:endParaRPr lang="en-US" altLang="ko-KR" sz="14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(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두분 다 진료</a:t>
                      </a:r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)</a:t>
                      </a:r>
                      <a:endParaRPr lang="en-US" altLang="ko-KR" sz="14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6</a:t>
                      </a:r>
                      <a:endParaRPr lang="en-US" altLang="ko-KR" sz="14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도원장님 휴진</a:t>
                      </a:r>
                      <a:endParaRPr lang="ko-KR" altLang="en-US" sz="14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7</a:t>
                      </a:r>
                      <a:endParaRPr lang="en-US" altLang="ko-KR" sz="14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권원장님 휴진</a:t>
                      </a:r>
                      <a:endParaRPr lang="ko-KR" altLang="en-US" sz="14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8</a:t>
                      </a:r>
                      <a:endParaRPr lang="ko-KR" altLang="en-US" sz="14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9</a:t>
                      </a:r>
                      <a:endParaRPr lang="ko-KR" altLang="en-US" sz="14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92739128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10</a:t>
                      </a:r>
                      <a:endParaRPr lang="ko-KR" altLang="en-US" sz="14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11</a:t>
                      </a:r>
                      <a:endParaRPr lang="ko-KR" altLang="en-US" sz="14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12</a:t>
                      </a:r>
                    </a:p>
                    <a:p>
                      <a:pPr latinLnBrk="1"/>
                      <a:endParaRPr lang="ko-KR" altLang="en-US" sz="14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13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도원장님 휴진</a:t>
                      </a:r>
                    </a:p>
                    <a:p>
                      <a:pPr latinLnBrk="1"/>
                      <a:endParaRPr lang="ko-KR" altLang="en-US" sz="1400" b="1" dirty="0" smtClean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14</a:t>
                      </a:r>
                    </a:p>
                    <a:p>
                      <a:pPr latinLnBrk="1"/>
                      <a:r>
                        <a:rPr lang="ko-KR" altLang="en-US" sz="14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권원장님 </a:t>
                      </a:r>
                      <a:r>
                        <a:rPr lang="ko-KR" altLang="en-US" sz="1400" b="1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ko-KR" altLang="en-US" sz="14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15</a:t>
                      </a:r>
                      <a:endParaRPr lang="ko-KR" altLang="en-US" sz="14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16</a:t>
                      </a:r>
                      <a:endParaRPr lang="ko-KR" altLang="en-US" sz="14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55349647"/>
                  </a:ext>
                </a:extLst>
              </a:tr>
              <a:tr h="97546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17</a:t>
                      </a:r>
                      <a:endParaRPr lang="ko-KR" altLang="en-US" sz="14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18</a:t>
                      </a:r>
                      <a:endParaRPr lang="en-US" altLang="ko-KR" sz="14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19</a:t>
                      </a:r>
                      <a:endParaRPr lang="en-US" altLang="ko-KR" sz="14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20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도원장님 휴진</a:t>
                      </a:r>
                      <a:endParaRPr lang="ko-KR" altLang="en-US" sz="1400" b="1" dirty="0" smtClean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21</a:t>
                      </a:r>
                      <a:endParaRPr lang="en-US" altLang="ko-KR" sz="14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latinLnBrk="1"/>
                      <a:r>
                        <a:rPr lang="ko-KR" altLang="en-US" sz="1400" b="1" dirty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권원장님</a:t>
                      </a:r>
                      <a:endParaRPr lang="en-US" altLang="ko-KR" sz="14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latinLnBrk="1"/>
                      <a:r>
                        <a:rPr lang="ko-KR" altLang="en-US" sz="14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400" b="1" dirty="0">
                        <a:solidFill>
                          <a:schemeClr val="accent2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22</a:t>
                      </a:r>
                      <a:endParaRPr lang="en-US" altLang="ko-KR" sz="14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23</a:t>
                      </a:r>
                      <a:endParaRPr lang="ko-KR" altLang="en-US" sz="14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5222389"/>
                  </a:ext>
                </a:extLst>
              </a:tr>
              <a:tr h="94610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rgbClr val="FF0000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24 / 31</a:t>
                      </a:r>
                      <a:endParaRPr lang="ko-KR" altLang="en-US" sz="1400" b="1" dirty="0">
                        <a:solidFill>
                          <a:srgbClr val="FF0000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25</a:t>
                      </a:r>
                      <a:endParaRPr lang="en-US" altLang="ko-KR" sz="14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27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도원장님 휴진</a:t>
                      </a:r>
                    </a:p>
                    <a:p>
                      <a:pPr latinLnBrk="1"/>
                      <a:endParaRPr lang="ko-KR" altLang="en-US" sz="1400" b="1" dirty="0">
                        <a:solidFill>
                          <a:schemeClr val="tx1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28</a:t>
                      </a:r>
                    </a:p>
                    <a:p>
                      <a:pPr latinLnBrk="1"/>
                      <a:r>
                        <a:rPr lang="ko-KR" altLang="en-US" sz="14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권원장님</a:t>
                      </a:r>
                      <a:endParaRPr lang="en-US" altLang="ko-KR" sz="1400" b="1" dirty="0" smtClean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latinLnBrk="1"/>
                      <a:r>
                        <a:rPr lang="ko-KR" altLang="en-US" sz="14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휴진</a:t>
                      </a:r>
                      <a:endParaRPr lang="en-US" altLang="ko-KR" sz="1400" b="1" dirty="0" smtClean="0">
                        <a:solidFill>
                          <a:schemeClr val="accent2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dirty="0" smtClean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29</a:t>
                      </a:r>
                      <a:endParaRPr lang="ko-KR" altLang="en-US" sz="1400" b="1" dirty="0"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rgbClr val="0000FF"/>
                          </a:solidFill>
                          <a:latin typeface="나눔손글씨 꽃내음" panose="02000503000000000000" pitchFamily="2" charset="-127"/>
                          <a:ea typeface="나눔손글씨 꽃내음" panose="02000503000000000000" pitchFamily="2" charset="-127"/>
                        </a:rPr>
                        <a:t>30</a:t>
                      </a:r>
                      <a:endParaRPr lang="ko-KR" altLang="en-US" sz="1400" b="1" dirty="0">
                        <a:solidFill>
                          <a:srgbClr val="0000FF"/>
                        </a:solidFill>
                        <a:latin typeface="나눔손글씨 꽃내음" panose="02000503000000000000" pitchFamily="2" charset="-127"/>
                        <a:ea typeface="나눔손글씨 꽃내음" panose="02000503000000000000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5776262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4B50085-5BCA-41B0-9D57-7FB91EE95333}"/>
              </a:ext>
            </a:extLst>
          </p:cNvPr>
          <p:cNvSpPr txBox="1"/>
          <p:nvPr/>
        </p:nvSpPr>
        <p:spPr>
          <a:xfrm>
            <a:off x="1526916" y="29589"/>
            <a:ext cx="36631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</a:t>
            </a:r>
            <a:endParaRPr lang="en-US" altLang="ko-KR" sz="4000" b="1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4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함소아한의원</a:t>
            </a:r>
            <a:endParaRPr lang="en-US" altLang="ko-KR" sz="4000" b="1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en-US" altLang="ko-KR" sz="4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en-US" altLang="ko-KR" sz="4000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5</a:t>
            </a:r>
            <a:r>
              <a:rPr lang="ko-KR" altLang="en-US" sz="4000" b="1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월 </a:t>
            </a:r>
            <a:r>
              <a:rPr lang="ko-KR" altLang="en-US" sz="4000" b="1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진료 안내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8BA6B90-3F15-4594-8D0C-57688EFF5D06}"/>
              </a:ext>
            </a:extLst>
          </p:cNvPr>
          <p:cNvSpPr txBox="1"/>
          <p:nvPr/>
        </p:nvSpPr>
        <p:spPr>
          <a:xfrm>
            <a:off x="68354" y="7437607"/>
            <a:ext cx="663218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dirty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평일 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10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~6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( 6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접수마감 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b="1" dirty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dirty="0">
              <a:solidFill>
                <a:srgbClr val="FFC00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b="1" dirty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b="1" dirty="0">
                <a:solidFill>
                  <a:schemeClr val="accent4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 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9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~3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( 2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 접수마감 </a:t>
            </a:r>
            <a:r>
              <a:rPr lang="en-US" altLang="ko-KR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</a:t>
            </a:r>
            <a:r>
              <a:rPr lang="ko-KR" altLang="en-US" b="1" dirty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dirty="0">
              <a:solidFill>
                <a:srgbClr val="FFC00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pPr algn="ctr"/>
            <a:r>
              <a:rPr lang="ko-KR" altLang="en-US" sz="2000" b="1" dirty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r>
              <a:rPr lang="ko-KR" altLang="en-US" sz="2000" dirty="0">
                <a:solidFill>
                  <a:srgbClr val="FF0066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ko-KR" altLang="en-US" sz="2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점심시간 </a:t>
            </a:r>
            <a:r>
              <a:rPr lang="en-US" altLang="ko-KR" sz="2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12</a:t>
            </a:r>
            <a:r>
              <a:rPr lang="ko-KR" altLang="en-US" sz="2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 </a:t>
            </a:r>
            <a:r>
              <a:rPr lang="en-US" altLang="ko-KR" sz="2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30</a:t>
            </a:r>
            <a:r>
              <a:rPr lang="ko-KR" altLang="en-US" sz="2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분</a:t>
            </a:r>
            <a:r>
              <a:rPr lang="en-US" altLang="ko-KR" sz="2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~2</a:t>
            </a:r>
            <a:r>
              <a:rPr lang="ko-KR" altLang="en-US" sz="2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시</a:t>
            </a:r>
            <a:r>
              <a:rPr lang="en-US" altLang="ko-KR" sz="2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( </a:t>
            </a:r>
            <a:r>
              <a:rPr lang="ko-KR" altLang="en-US" sz="2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토요일</a:t>
            </a:r>
            <a:r>
              <a:rPr lang="en-US" altLang="ko-KR" sz="2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/</a:t>
            </a:r>
            <a:r>
              <a:rPr lang="ko-KR" altLang="en-US" sz="20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공휴일은 점심시간 없어요 </a:t>
            </a:r>
            <a:r>
              <a:rPr lang="ko-KR" altLang="en-US" sz="2000" b="1" dirty="0">
                <a:solidFill>
                  <a:srgbClr val="FFC000"/>
                </a:solidFill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♥</a:t>
            </a:r>
            <a:endParaRPr lang="en-US" altLang="ko-KR" sz="2000" dirty="0">
              <a:solidFill>
                <a:srgbClr val="FFC000"/>
              </a:solidFill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  <a:p>
            <a:endParaRPr lang="en-US" altLang="ko-KR" sz="2000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D40DE0F-3CD4-4253-82B6-00EFF92C9823}"/>
              </a:ext>
            </a:extLst>
          </p:cNvPr>
          <p:cNvSpPr txBox="1"/>
          <p:nvPr/>
        </p:nvSpPr>
        <p:spPr>
          <a:xfrm>
            <a:off x="1831185" y="8437705"/>
            <a:ext cx="32633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[ </a:t>
            </a:r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청주 복대 </a:t>
            </a:r>
            <a:r>
              <a:rPr lang="ko-KR" altLang="en-US" sz="1600" dirty="0" err="1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함소아한의원</a:t>
            </a:r>
            <a:r>
              <a:rPr lang="ko-KR" altLang="en-US" sz="1600" dirty="0" smtClean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 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]</a:t>
            </a:r>
          </a:p>
          <a:p>
            <a:pPr algn="ctr"/>
            <a:r>
              <a:rPr lang="ko-KR" altLang="en-US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☎</a:t>
            </a:r>
            <a:r>
              <a:rPr lang="en-US" altLang="ko-KR" sz="1600" dirty="0">
                <a:latin typeface="나눔손글씨 꽃내음" panose="02000503000000000000" pitchFamily="2" charset="-127"/>
                <a:ea typeface="나눔손글씨 꽃내음" panose="02000503000000000000" pitchFamily="2" charset="-127"/>
              </a:rPr>
              <a:t>) 043-276-1075</a:t>
            </a:r>
            <a:endParaRPr lang="ko-KR" altLang="en-US" sz="1600" dirty="0">
              <a:latin typeface="나눔손글씨 꽃내음" panose="02000503000000000000" pitchFamily="2" charset="-127"/>
              <a:ea typeface="나눔손글씨 꽃내음" panose="02000503000000000000" pitchFamily="2" charset="-127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83457"/>
            <a:ext cx="1651797" cy="197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2914" y="102467"/>
            <a:ext cx="161796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23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="" xmlns:a16="http://schemas.microsoft.com/office/drawing/2014/main" id="{83A8B939-7E19-4AD3-B7F8-1A6BB34B2624}"/>
              </a:ext>
            </a:extLst>
          </p:cNvPr>
          <p:cNvSpPr/>
          <p:nvPr/>
        </p:nvSpPr>
        <p:spPr>
          <a:xfrm>
            <a:off x="0" y="7818"/>
            <a:ext cx="6858000" cy="9103525"/>
          </a:xfrm>
          <a:prstGeom prst="rect">
            <a:avLst/>
          </a:prstGeom>
          <a:ln w="76200">
            <a:solidFill>
              <a:srgbClr val="FFC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4" name="표 3">
            <a:extLst>
              <a:ext uri="{FF2B5EF4-FFF2-40B4-BE49-F238E27FC236}">
                <a16:creationId xmlns="" xmlns:a16="http://schemas.microsoft.com/office/drawing/2014/main" id="{7B3E03BA-1898-4062-AFF3-6E34D6577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186371"/>
              </p:ext>
            </p:extLst>
          </p:nvPr>
        </p:nvGraphicFramePr>
        <p:xfrm>
          <a:off x="204042" y="2122483"/>
          <a:ext cx="6406372" cy="746442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915196">
                  <a:extLst>
                    <a:ext uri="{9D8B030D-6E8A-4147-A177-3AD203B41FA5}">
                      <a16:colId xmlns="" xmlns:a16="http://schemas.microsoft.com/office/drawing/2014/main" val="627084170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3180253379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2306064320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2755798739"/>
                    </a:ext>
                  </a:extLst>
                </a:gridCol>
                <a:gridCol w="919578">
                  <a:extLst>
                    <a:ext uri="{9D8B030D-6E8A-4147-A177-3AD203B41FA5}">
                      <a16:colId xmlns="" xmlns:a16="http://schemas.microsoft.com/office/drawing/2014/main" val="3711356079"/>
                    </a:ext>
                  </a:extLst>
                </a:gridCol>
                <a:gridCol w="910814">
                  <a:extLst>
                    <a:ext uri="{9D8B030D-6E8A-4147-A177-3AD203B41FA5}">
                      <a16:colId xmlns="" xmlns:a16="http://schemas.microsoft.com/office/drawing/2014/main" val="1200754112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2026761429"/>
                    </a:ext>
                  </a:extLst>
                </a:gridCol>
              </a:tblGrid>
              <a:tr h="7464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/>
                        <a:t>일</a:t>
                      </a:r>
                      <a:endParaRPr lang="ko-KR" altLang="en-US" sz="2000" b="0" dirty="0">
                        <a:solidFill>
                          <a:srgbClr val="FF0000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/>
                        <a:t>월</a:t>
                      </a:r>
                      <a:endParaRPr lang="en-US" altLang="ko-KR" sz="2000" b="0" dirty="0"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/>
                        <a:t>화</a:t>
                      </a:r>
                      <a:endParaRPr lang="en-US" altLang="ko-KR" sz="2000" b="0" dirty="0"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/>
                        <a:t>수</a:t>
                      </a:r>
                      <a:endParaRPr lang="ko-KR" altLang="en-US" sz="2000" b="0" dirty="0"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/>
                        <a:t>목</a:t>
                      </a:r>
                      <a:endParaRPr lang="en-US" altLang="ko-KR" sz="2000" dirty="0"/>
                    </a:p>
                    <a:p>
                      <a:pPr algn="ctr" latinLnBrk="1"/>
                      <a:endParaRPr lang="en-US" altLang="ko-KR" sz="2000" b="0" dirty="0"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/>
                        <a:t>금</a:t>
                      </a:r>
                      <a:endParaRPr lang="ko-KR" altLang="en-US" sz="2000" b="0" dirty="0"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/>
                        <a:t>토</a:t>
                      </a:r>
                      <a:endParaRPr lang="ko-KR" altLang="en-US" sz="2000" b="0" dirty="0"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46823383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="" xmlns:a16="http://schemas.microsoft.com/office/drawing/2014/main" id="{AAF6E92B-1DA7-44BB-BA60-6A509A63F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10620"/>
              </p:ext>
            </p:extLst>
          </p:nvPr>
        </p:nvGraphicFramePr>
        <p:xfrm>
          <a:off x="205174" y="2543691"/>
          <a:ext cx="6413340" cy="4756215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916055">
                  <a:extLst>
                    <a:ext uri="{9D8B030D-6E8A-4147-A177-3AD203B41FA5}">
                      <a16:colId xmlns="" xmlns:a16="http://schemas.microsoft.com/office/drawing/2014/main" val="427915854"/>
                    </a:ext>
                  </a:extLst>
                </a:gridCol>
                <a:gridCol w="892628">
                  <a:extLst>
                    <a:ext uri="{9D8B030D-6E8A-4147-A177-3AD203B41FA5}">
                      <a16:colId xmlns="" xmlns:a16="http://schemas.microsoft.com/office/drawing/2014/main" val="3671484348"/>
                    </a:ext>
                  </a:extLst>
                </a:gridCol>
                <a:gridCol w="936172">
                  <a:extLst>
                    <a:ext uri="{9D8B030D-6E8A-4147-A177-3AD203B41FA5}">
                      <a16:colId xmlns="" xmlns:a16="http://schemas.microsoft.com/office/drawing/2014/main" val="2082475462"/>
                    </a:ext>
                  </a:extLst>
                </a:gridCol>
                <a:gridCol w="936171">
                  <a:extLst>
                    <a:ext uri="{9D8B030D-6E8A-4147-A177-3AD203B41FA5}">
                      <a16:colId xmlns="" xmlns:a16="http://schemas.microsoft.com/office/drawing/2014/main" val="3761617842"/>
                    </a:ext>
                  </a:extLst>
                </a:gridCol>
                <a:gridCol w="936171">
                  <a:extLst>
                    <a:ext uri="{9D8B030D-6E8A-4147-A177-3AD203B41FA5}">
                      <a16:colId xmlns="" xmlns:a16="http://schemas.microsoft.com/office/drawing/2014/main" val="2212574621"/>
                    </a:ext>
                  </a:extLst>
                </a:gridCol>
                <a:gridCol w="881743">
                  <a:extLst>
                    <a:ext uri="{9D8B030D-6E8A-4147-A177-3AD203B41FA5}">
                      <a16:colId xmlns="" xmlns:a16="http://schemas.microsoft.com/office/drawing/2014/main" val="3735793433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831489616"/>
                    </a:ext>
                  </a:extLst>
                </a:gridCol>
              </a:tblGrid>
              <a:tr h="940174"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solidFill>
                          <a:srgbClr val="FF0000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solidFill>
                          <a:schemeClr val="tx1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sz="1400" b="1" dirty="0">
                        <a:solidFill>
                          <a:schemeClr val="tx1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1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0000FF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도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원장님 </a:t>
                      </a:r>
                      <a:r>
                        <a:rPr lang="ko-KR" altLang="en-US" sz="1400" b="1" dirty="0" smtClean="0">
                          <a:solidFill>
                            <a:srgbClr val="FF0000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휴진</a:t>
                      </a:r>
                      <a:endParaRPr lang="en-US" altLang="ko-KR" sz="1400" b="1" dirty="0" smtClean="0">
                        <a:solidFill>
                          <a:srgbClr val="FF0000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 smtClean="0">
                        <a:solidFill>
                          <a:srgbClr val="FF0000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2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FF33CC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권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원장님 </a:t>
                      </a:r>
                      <a:r>
                        <a:rPr lang="ko-KR" altLang="en-US" sz="1400" b="1" dirty="0" smtClean="0">
                          <a:solidFill>
                            <a:srgbClr val="FF0000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휴진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3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rgbClr val="0000FF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4</a:t>
                      </a:r>
                      <a:endParaRPr lang="ko-KR" altLang="en-US" sz="1400" b="1" dirty="0">
                        <a:solidFill>
                          <a:srgbClr val="0000FF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83313296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rgbClr val="FF0000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5</a:t>
                      </a:r>
                      <a:endParaRPr lang="ko-KR" altLang="en-US" sz="1400" b="1" dirty="0">
                        <a:solidFill>
                          <a:srgbClr val="FF0000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6</a:t>
                      </a:r>
                      <a:endParaRPr lang="en-US" altLang="ko-KR" sz="1400" b="1" dirty="0">
                        <a:solidFill>
                          <a:schemeClr val="tx1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7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FF33CC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권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원장님 </a:t>
                      </a:r>
                      <a:r>
                        <a:rPr lang="ko-KR" altLang="en-US" sz="1400" b="1" dirty="0" smtClean="0">
                          <a:solidFill>
                            <a:srgbClr val="FF0000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휴진</a:t>
                      </a:r>
                      <a:endParaRPr lang="en-US" altLang="ko-KR" sz="1400" b="1" dirty="0" smtClean="0">
                        <a:solidFill>
                          <a:srgbClr val="FF0000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 smtClean="0">
                        <a:solidFill>
                          <a:srgbClr val="FF0000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8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0000FF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도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원장님 </a:t>
                      </a:r>
                      <a:endParaRPr lang="en-US" altLang="ko-KR" sz="1400" b="1" dirty="0" smtClean="0">
                        <a:solidFill>
                          <a:schemeClr val="tx1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FF0000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휴진</a:t>
                      </a:r>
                      <a:endParaRPr lang="ko-KR" altLang="en-US" sz="1400" b="1" dirty="0">
                        <a:solidFill>
                          <a:srgbClr val="FF0000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9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FF33CC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권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원장님 </a:t>
                      </a:r>
                      <a:r>
                        <a:rPr lang="ko-KR" altLang="en-US" sz="1400" b="1" dirty="0" smtClean="0">
                          <a:solidFill>
                            <a:srgbClr val="FF0000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휴진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10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rgbClr val="0000FF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11</a:t>
                      </a:r>
                      <a:endParaRPr lang="ko-KR" altLang="en-US" sz="1400" b="1" dirty="0">
                        <a:solidFill>
                          <a:srgbClr val="0000FF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92739128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rgbClr val="FF0000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12</a:t>
                      </a:r>
                      <a:endParaRPr lang="ko-KR" altLang="en-US" sz="1400" b="1" dirty="0">
                        <a:solidFill>
                          <a:srgbClr val="FF0000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13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14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FF33CC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권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원장님 </a:t>
                      </a:r>
                      <a:r>
                        <a:rPr lang="ko-KR" altLang="en-US" sz="1400" b="1" dirty="0" smtClean="0">
                          <a:solidFill>
                            <a:srgbClr val="FF0000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휴진</a:t>
                      </a:r>
                      <a:endParaRPr lang="en-US" altLang="ko-KR" sz="1400" b="1" dirty="0" smtClean="0">
                        <a:solidFill>
                          <a:srgbClr val="FF0000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 smtClean="0">
                        <a:solidFill>
                          <a:srgbClr val="FF0000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15</a:t>
                      </a:r>
                    </a:p>
                    <a:p>
                      <a:pPr latinLnBrk="1"/>
                      <a:r>
                        <a:rPr lang="ko-KR" altLang="en-US" sz="1400" b="1" dirty="0" smtClean="0">
                          <a:solidFill>
                            <a:srgbClr val="0000FF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도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원장님</a:t>
                      </a:r>
                      <a:r>
                        <a:rPr lang="ko-KR" altLang="en-US" sz="1400" b="1" dirty="0" smtClean="0">
                          <a:solidFill>
                            <a:srgbClr val="FF0000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휴진</a:t>
                      </a:r>
                      <a:endParaRPr lang="en-US" altLang="ko-KR" sz="1400" b="1" dirty="0" smtClean="0">
                        <a:solidFill>
                          <a:srgbClr val="FF0000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16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FF33CC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권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원장님 </a:t>
                      </a:r>
                      <a:r>
                        <a:rPr lang="ko-KR" altLang="en-US" sz="1400" b="1" dirty="0" smtClean="0">
                          <a:solidFill>
                            <a:srgbClr val="FF0000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휴진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17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rgbClr val="0000FF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18</a:t>
                      </a:r>
                      <a:endParaRPr lang="ko-KR" altLang="en-US" sz="1400" b="1" dirty="0">
                        <a:solidFill>
                          <a:srgbClr val="0000FF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55349647"/>
                  </a:ext>
                </a:extLst>
              </a:tr>
              <a:tr h="97546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rgbClr val="FF0000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19</a:t>
                      </a:r>
                      <a:endParaRPr lang="ko-KR" altLang="en-US" sz="1400" b="1" dirty="0">
                        <a:solidFill>
                          <a:srgbClr val="FF0000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20</a:t>
                      </a:r>
                      <a:endParaRPr lang="en-US" altLang="ko-KR" sz="1400" b="1" dirty="0">
                        <a:solidFill>
                          <a:schemeClr val="tx1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21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FF33CC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권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원장님 </a:t>
                      </a:r>
                      <a:r>
                        <a:rPr lang="ko-KR" altLang="en-US" sz="1400" b="1" dirty="0" smtClean="0">
                          <a:solidFill>
                            <a:srgbClr val="FF0000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휴진</a:t>
                      </a:r>
                    </a:p>
                    <a:p>
                      <a:pPr latinLnBrk="1"/>
                      <a:endParaRPr lang="en-US" altLang="ko-KR" sz="1400" b="1" dirty="0">
                        <a:solidFill>
                          <a:schemeClr val="tx1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22</a:t>
                      </a:r>
                    </a:p>
                    <a:p>
                      <a:pPr latinLnBrk="1"/>
                      <a:r>
                        <a:rPr lang="ko-KR" altLang="en-US" sz="1400" b="1" dirty="0" smtClean="0">
                          <a:solidFill>
                            <a:srgbClr val="0000FF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도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원장님 </a:t>
                      </a:r>
                      <a:r>
                        <a:rPr lang="ko-KR" altLang="en-US" sz="1400" b="1" dirty="0" smtClean="0">
                          <a:solidFill>
                            <a:srgbClr val="FF0000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휴진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23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FF33CC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권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원장님 </a:t>
                      </a:r>
                      <a:r>
                        <a:rPr lang="ko-KR" altLang="en-US" sz="1400" b="1" dirty="0" smtClean="0">
                          <a:solidFill>
                            <a:srgbClr val="FF0000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휴진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24</a:t>
                      </a:r>
                      <a:endParaRPr lang="en-US" altLang="ko-KR" sz="1400" b="1" dirty="0">
                        <a:solidFill>
                          <a:schemeClr val="tx1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rgbClr val="0000FF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25</a:t>
                      </a:r>
                      <a:endParaRPr lang="ko-KR" altLang="en-US" sz="1400" b="1" dirty="0">
                        <a:solidFill>
                          <a:srgbClr val="0000FF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65222389"/>
                  </a:ext>
                </a:extLst>
              </a:tr>
              <a:tr h="94610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rgbClr val="FF0000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26</a:t>
                      </a:r>
                      <a:endParaRPr lang="ko-KR" altLang="en-US" sz="1400" b="1" dirty="0">
                        <a:solidFill>
                          <a:srgbClr val="FF0000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27</a:t>
                      </a:r>
                      <a:endParaRPr lang="en-US" altLang="ko-KR" sz="1400" b="1" dirty="0">
                        <a:solidFill>
                          <a:schemeClr val="tx1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28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FF33CC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권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원장님 </a:t>
                      </a:r>
                      <a:r>
                        <a:rPr lang="ko-KR" altLang="en-US" sz="1400" b="1" dirty="0" smtClean="0">
                          <a:solidFill>
                            <a:srgbClr val="FF0000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휴진</a:t>
                      </a:r>
                    </a:p>
                    <a:p>
                      <a:pPr latinLnBrk="1"/>
                      <a:endParaRPr lang="en-US" altLang="ko-KR" sz="1400" b="1" dirty="0" smtClean="0">
                        <a:solidFill>
                          <a:schemeClr val="tx1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29</a:t>
                      </a:r>
                    </a:p>
                    <a:p>
                      <a:pPr latinLnBrk="1"/>
                      <a:r>
                        <a:rPr lang="ko-KR" altLang="en-US" sz="1400" b="1" dirty="0" smtClean="0">
                          <a:solidFill>
                            <a:srgbClr val="0000FF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도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원장님 </a:t>
                      </a:r>
                      <a:r>
                        <a:rPr lang="ko-KR" altLang="en-US" sz="1400" b="1" dirty="0" smtClean="0">
                          <a:solidFill>
                            <a:srgbClr val="FF0000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휴진</a:t>
                      </a:r>
                      <a:endParaRPr lang="en-US" altLang="ko-KR" sz="1400" b="1" dirty="0" smtClean="0">
                        <a:solidFill>
                          <a:srgbClr val="FF0000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  <a:p>
                      <a:pPr latinLnBrk="1"/>
                      <a:endParaRPr lang="ko-KR" altLang="en-US" sz="1400" b="1" dirty="0">
                        <a:solidFill>
                          <a:schemeClr val="tx1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30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FF33CC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권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원장님 </a:t>
                      </a:r>
                      <a:r>
                        <a:rPr lang="ko-KR" altLang="en-US" sz="1400" b="1" dirty="0" smtClean="0">
                          <a:solidFill>
                            <a:srgbClr val="FF0000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휴진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>
                        <a:solidFill>
                          <a:schemeClr val="tx1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31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solidFill>
                          <a:srgbClr val="0000FF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5776262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4B50085-5BCA-41B0-9D57-7FB91EE95333}"/>
              </a:ext>
            </a:extLst>
          </p:cNvPr>
          <p:cNvSpPr txBox="1"/>
          <p:nvPr/>
        </p:nvSpPr>
        <p:spPr>
          <a:xfrm>
            <a:off x="1526916" y="29589"/>
            <a:ext cx="36631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dirty="0">
                <a:latin typeface="HY나무B" panose="02030600000101010101" pitchFamily="18" charset="-127"/>
                <a:ea typeface="HY나무B" panose="02030600000101010101" pitchFamily="18" charset="-127"/>
              </a:rPr>
              <a:t>청주 복대 </a:t>
            </a:r>
            <a:endParaRPr lang="en-US" altLang="ko-KR" sz="4000" dirty="0">
              <a:latin typeface="HY나무B" panose="02030600000101010101" pitchFamily="18" charset="-127"/>
              <a:ea typeface="HY나무B" panose="02030600000101010101" pitchFamily="18" charset="-127"/>
            </a:endParaRPr>
          </a:p>
          <a:p>
            <a:pPr algn="ctr"/>
            <a:r>
              <a:rPr lang="ko-KR" altLang="en-US" sz="4000" dirty="0">
                <a:latin typeface="HY나무B" panose="02030600000101010101" pitchFamily="18" charset="-127"/>
                <a:ea typeface="HY나무B" panose="02030600000101010101" pitchFamily="18" charset="-127"/>
              </a:rPr>
              <a:t>함소아한의원</a:t>
            </a:r>
            <a:endParaRPr lang="en-US" altLang="ko-KR" sz="4000" dirty="0">
              <a:latin typeface="HY나무B" panose="02030600000101010101" pitchFamily="18" charset="-127"/>
              <a:ea typeface="HY나무B" panose="02030600000101010101" pitchFamily="18" charset="-127"/>
            </a:endParaRPr>
          </a:p>
          <a:p>
            <a:pPr algn="ctr"/>
            <a:r>
              <a:rPr lang="en-US" altLang="ko-KR" sz="4000" dirty="0">
                <a:latin typeface="HY나무B" panose="02030600000101010101" pitchFamily="18" charset="-127"/>
                <a:ea typeface="HY나무B" panose="02030600000101010101" pitchFamily="18" charset="-127"/>
              </a:rPr>
              <a:t> </a:t>
            </a:r>
            <a:r>
              <a:rPr lang="en-US" altLang="ko-KR" sz="4000" dirty="0" smtClean="0">
                <a:latin typeface="HY나무B" panose="02030600000101010101" pitchFamily="18" charset="-127"/>
                <a:ea typeface="HY나무B" panose="02030600000101010101" pitchFamily="18" charset="-127"/>
              </a:rPr>
              <a:t>7</a:t>
            </a:r>
            <a:r>
              <a:rPr lang="ko-KR" altLang="en-US" sz="4000" dirty="0" smtClean="0">
                <a:latin typeface="HY나무B" panose="02030600000101010101" pitchFamily="18" charset="-127"/>
                <a:ea typeface="HY나무B" panose="02030600000101010101" pitchFamily="18" charset="-127"/>
              </a:rPr>
              <a:t>월 </a:t>
            </a:r>
            <a:r>
              <a:rPr lang="ko-KR" altLang="en-US" sz="4000" dirty="0">
                <a:latin typeface="HY나무B" panose="02030600000101010101" pitchFamily="18" charset="-127"/>
                <a:ea typeface="HY나무B" panose="02030600000101010101" pitchFamily="18" charset="-127"/>
              </a:rPr>
              <a:t>진료 안내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E8BA6B90-3F15-4594-8D0C-57688EFF5D06}"/>
              </a:ext>
            </a:extLst>
          </p:cNvPr>
          <p:cNvSpPr txBox="1"/>
          <p:nvPr/>
        </p:nvSpPr>
        <p:spPr>
          <a:xfrm>
            <a:off x="68354" y="7437607"/>
            <a:ext cx="66321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>
                <a:solidFill>
                  <a:srgbClr val="FFC000"/>
                </a:solidFill>
                <a:latin typeface="HY나무B" panose="02030600000101010101" pitchFamily="18" charset="-127"/>
                <a:ea typeface="HY나무B" panose="02030600000101010101" pitchFamily="18" charset="-127"/>
              </a:rPr>
              <a:t>♥</a:t>
            </a:r>
            <a:r>
              <a:rPr lang="ko-KR" altLang="en-US" dirty="0">
                <a:solidFill>
                  <a:srgbClr val="FFC000"/>
                </a:solidFill>
                <a:latin typeface="HY나무B" panose="02030600000101010101" pitchFamily="18" charset="-127"/>
                <a:ea typeface="HY나무B" panose="02030600000101010101" pitchFamily="18" charset="-127"/>
              </a:rPr>
              <a:t> 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평일 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10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시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~6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시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30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분 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( 6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시 접수마감 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) </a:t>
            </a:r>
            <a:r>
              <a:rPr lang="ko-KR" altLang="en-US" b="1" dirty="0">
                <a:solidFill>
                  <a:srgbClr val="FFC000"/>
                </a:solidFill>
                <a:latin typeface="HY나무B" panose="02030600000101010101" pitchFamily="18" charset="-127"/>
                <a:ea typeface="HY나무B" panose="02030600000101010101" pitchFamily="18" charset="-127"/>
              </a:rPr>
              <a:t>♥</a:t>
            </a:r>
            <a:endParaRPr lang="en-US" altLang="ko-KR" dirty="0">
              <a:solidFill>
                <a:srgbClr val="FFC000"/>
              </a:solidFill>
              <a:latin typeface="HY나무B" panose="02030600000101010101" pitchFamily="18" charset="-127"/>
              <a:ea typeface="HY나무B" panose="02030600000101010101" pitchFamily="18" charset="-127"/>
            </a:endParaRPr>
          </a:p>
          <a:p>
            <a:pPr algn="ctr"/>
            <a:r>
              <a:rPr lang="ko-KR" altLang="en-US" b="1" dirty="0">
                <a:solidFill>
                  <a:srgbClr val="FFC000"/>
                </a:solidFill>
                <a:latin typeface="HY나무B" panose="02030600000101010101" pitchFamily="18" charset="-127"/>
                <a:ea typeface="HY나무B" panose="02030600000101010101" pitchFamily="18" charset="-127"/>
              </a:rPr>
              <a:t>♥</a:t>
            </a:r>
            <a:r>
              <a:rPr lang="ko-KR" altLang="en-US" b="1" dirty="0">
                <a:solidFill>
                  <a:schemeClr val="accent4"/>
                </a:solidFill>
                <a:latin typeface="HY나무B" panose="02030600000101010101" pitchFamily="18" charset="-127"/>
                <a:ea typeface="HY나무B" panose="02030600000101010101" pitchFamily="18" charset="-127"/>
              </a:rPr>
              <a:t> 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토요일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/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공휴일 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9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시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~3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시 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( 2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시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30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분 접수마감 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) </a:t>
            </a:r>
            <a:r>
              <a:rPr lang="ko-KR" altLang="en-US" b="1" dirty="0">
                <a:solidFill>
                  <a:srgbClr val="FFC000"/>
                </a:solidFill>
                <a:latin typeface="HY나무B" panose="02030600000101010101" pitchFamily="18" charset="-127"/>
                <a:ea typeface="HY나무B" panose="02030600000101010101" pitchFamily="18" charset="-127"/>
              </a:rPr>
              <a:t>♥</a:t>
            </a:r>
            <a:endParaRPr lang="en-US" altLang="ko-KR" dirty="0">
              <a:solidFill>
                <a:srgbClr val="FFC000"/>
              </a:solidFill>
              <a:latin typeface="HY나무B" panose="02030600000101010101" pitchFamily="18" charset="-127"/>
              <a:ea typeface="HY나무B" panose="02030600000101010101" pitchFamily="18" charset="-127"/>
            </a:endParaRPr>
          </a:p>
          <a:p>
            <a:endParaRPr lang="en-US" altLang="ko-KR" sz="2000" dirty="0">
              <a:latin typeface="HY나무B" panose="02030600000101010101" pitchFamily="18" charset="-127"/>
              <a:ea typeface="HY나무B" panose="02030600000101010101" pitchFamily="18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1D40DE0F-3CD4-4253-82B6-00EFF92C9823}"/>
              </a:ext>
            </a:extLst>
          </p:cNvPr>
          <p:cNvSpPr txBox="1"/>
          <p:nvPr/>
        </p:nvSpPr>
        <p:spPr>
          <a:xfrm>
            <a:off x="1831185" y="8437705"/>
            <a:ext cx="32633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latin typeface="HY나무B" panose="02030600000101010101" pitchFamily="18" charset="-127"/>
                <a:ea typeface="HY나무B" panose="02030600000101010101" pitchFamily="18" charset="-127"/>
              </a:rPr>
              <a:t>[ </a:t>
            </a:r>
            <a:r>
              <a:rPr lang="ko-KR" altLang="en-US" sz="1600" dirty="0">
                <a:latin typeface="HY나무B" panose="02030600000101010101" pitchFamily="18" charset="-127"/>
                <a:ea typeface="HY나무B" panose="02030600000101010101" pitchFamily="18" charset="-127"/>
              </a:rPr>
              <a:t>청주 복대 </a:t>
            </a:r>
            <a:r>
              <a:rPr lang="ko-KR" altLang="en-US" sz="1600" dirty="0" err="1" smtClean="0">
                <a:latin typeface="HY나무B" panose="02030600000101010101" pitchFamily="18" charset="-127"/>
                <a:ea typeface="HY나무B" panose="02030600000101010101" pitchFamily="18" charset="-127"/>
              </a:rPr>
              <a:t>함소아한의원</a:t>
            </a:r>
            <a:r>
              <a:rPr lang="ko-KR" altLang="en-US" sz="1600" dirty="0" smtClean="0">
                <a:latin typeface="HY나무B" panose="02030600000101010101" pitchFamily="18" charset="-127"/>
                <a:ea typeface="HY나무B" panose="02030600000101010101" pitchFamily="18" charset="-127"/>
              </a:rPr>
              <a:t> </a:t>
            </a:r>
            <a:r>
              <a:rPr lang="en-US" altLang="ko-KR" sz="1600" dirty="0">
                <a:latin typeface="HY나무B" panose="02030600000101010101" pitchFamily="18" charset="-127"/>
                <a:ea typeface="HY나무B" panose="02030600000101010101" pitchFamily="18" charset="-127"/>
              </a:rPr>
              <a:t>]</a:t>
            </a:r>
          </a:p>
          <a:p>
            <a:pPr algn="ctr"/>
            <a:r>
              <a:rPr lang="ko-KR" altLang="en-US" sz="1600" dirty="0">
                <a:latin typeface="HY나무B" panose="02030600000101010101" pitchFamily="18" charset="-127"/>
                <a:ea typeface="HY나무B" panose="02030600000101010101" pitchFamily="18" charset="-127"/>
              </a:rPr>
              <a:t>☎</a:t>
            </a:r>
            <a:r>
              <a:rPr lang="en-US" altLang="ko-KR" sz="1600" dirty="0">
                <a:latin typeface="HY나무B" panose="02030600000101010101" pitchFamily="18" charset="-127"/>
                <a:ea typeface="HY나무B" panose="02030600000101010101" pitchFamily="18" charset="-127"/>
              </a:rPr>
              <a:t>) 043-276-1075</a:t>
            </a:r>
            <a:endParaRPr lang="ko-KR" altLang="en-US" sz="1600" dirty="0">
              <a:latin typeface="HY나무B" panose="02030600000101010101" pitchFamily="18" charset="-127"/>
              <a:ea typeface="HY나무B" panose="02030600000101010101" pitchFamily="18" charset="-12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B58E8AF6-94D5-4924-809A-36C34573C911}"/>
              </a:ext>
            </a:extLst>
          </p:cNvPr>
          <p:cNvSpPr txBox="1"/>
          <p:nvPr/>
        </p:nvSpPr>
        <p:spPr>
          <a:xfrm>
            <a:off x="68354" y="8022382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>
                <a:solidFill>
                  <a:srgbClr val="FFC000"/>
                </a:solidFill>
                <a:latin typeface="HY나무B" panose="02030600000101010101" pitchFamily="18" charset="-127"/>
                <a:ea typeface="HY나무B" panose="02030600000101010101" pitchFamily="18" charset="-127"/>
              </a:rPr>
              <a:t>♥</a:t>
            </a:r>
            <a:r>
              <a:rPr lang="ko-KR" altLang="en-US" dirty="0">
                <a:solidFill>
                  <a:srgbClr val="FF0066"/>
                </a:solidFill>
                <a:latin typeface="HY나무B" panose="02030600000101010101" pitchFamily="18" charset="-127"/>
                <a:ea typeface="HY나무B" panose="02030600000101010101" pitchFamily="18" charset="-127"/>
              </a:rPr>
              <a:t> 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점심시간 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12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시 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30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분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~2</a:t>
            </a:r>
            <a:r>
              <a:rPr lang="ko-KR" altLang="en-US" dirty="0" smtClean="0">
                <a:latin typeface="HY나무B" panose="02030600000101010101" pitchFamily="18" charset="-127"/>
                <a:ea typeface="HY나무B" panose="02030600000101010101" pitchFamily="18" charset="-127"/>
              </a:rPr>
              <a:t>시</a:t>
            </a:r>
            <a:r>
              <a:rPr lang="en-US" altLang="ko-KR" dirty="0" smtClean="0">
                <a:latin typeface="HY나무B" panose="02030600000101010101" pitchFamily="18" charset="-127"/>
                <a:ea typeface="HY나무B" panose="02030600000101010101" pitchFamily="18" charset="-127"/>
              </a:rPr>
              <a:t>( 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토요일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/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공휴일은 점심시간 없어요 </a:t>
            </a:r>
            <a:r>
              <a:rPr lang="ko-KR" altLang="en-US" b="1" dirty="0">
                <a:solidFill>
                  <a:srgbClr val="FFC000"/>
                </a:solidFill>
                <a:latin typeface="HY나무B" panose="02030600000101010101" pitchFamily="18" charset="-127"/>
                <a:ea typeface="HY나무B" panose="02030600000101010101" pitchFamily="18" charset="-127"/>
              </a:rPr>
              <a:t>♥</a:t>
            </a:r>
            <a:endParaRPr lang="en-US" altLang="ko-KR" dirty="0">
              <a:solidFill>
                <a:srgbClr val="FFC000"/>
              </a:solidFill>
              <a:latin typeface="HY나무B" panose="02030600000101010101" pitchFamily="18" charset="-127"/>
              <a:ea typeface="HY나무B" panose="02030600000101010101" pitchFamily="18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4" y="108857"/>
            <a:ext cx="1724024" cy="195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514" y="108857"/>
            <a:ext cx="1606026" cy="195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093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xmlns="" id="{83A8B939-7E19-4AD3-B7F8-1A6BB34B2624}"/>
              </a:ext>
            </a:extLst>
          </p:cNvPr>
          <p:cNvSpPr/>
          <p:nvPr/>
        </p:nvSpPr>
        <p:spPr>
          <a:xfrm>
            <a:off x="-5180" y="-17023"/>
            <a:ext cx="6858000" cy="9103525"/>
          </a:xfrm>
          <a:prstGeom prst="rect">
            <a:avLst/>
          </a:prstGeom>
          <a:solidFill>
            <a:schemeClr val="bg1"/>
          </a:solidFill>
          <a:ln w="1524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xmlns="" id="{7B3E03BA-1898-4062-AFF3-6E34D6577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662755"/>
              </p:ext>
            </p:extLst>
          </p:nvPr>
        </p:nvGraphicFramePr>
        <p:xfrm>
          <a:off x="225814" y="2078939"/>
          <a:ext cx="6406372" cy="74644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06300">
                  <a:extLst>
                    <a:ext uri="{9D8B030D-6E8A-4147-A177-3AD203B41FA5}">
                      <a16:colId xmlns:a16="http://schemas.microsoft.com/office/drawing/2014/main" xmlns="" val="627084170"/>
                    </a:ext>
                  </a:extLst>
                </a:gridCol>
                <a:gridCol w="924092">
                  <a:extLst>
                    <a:ext uri="{9D8B030D-6E8A-4147-A177-3AD203B41FA5}">
                      <a16:colId xmlns:a16="http://schemas.microsoft.com/office/drawing/2014/main" xmlns="" val="3180253379"/>
                    </a:ext>
                  </a:extLst>
                </a:gridCol>
                <a:gridCol w="882937">
                  <a:extLst>
                    <a:ext uri="{9D8B030D-6E8A-4147-A177-3AD203B41FA5}">
                      <a16:colId xmlns:a16="http://schemas.microsoft.com/office/drawing/2014/main" xmlns="" val="2306064320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xmlns="" val="2755798739"/>
                    </a:ext>
                  </a:extLst>
                </a:gridCol>
                <a:gridCol w="947058">
                  <a:extLst>
                    <a:ext uri="{9D8B030D-6E8A-4147-A177-3AD203B41FA5}">
                      <a16:colId xmlns:a16="http://schemas.microsoft.com/office/drawing/2014/main" xmlns="" val="3711356079"/>
                    </a:ext>
                  </a:extLst>
                </a:gridCol>
                <a:gridCol w="938161">
                  <a:extLst>
                    <a:ext uri="{9D8B030D-6E8A-4147-A177-3AD203B41FA5}">
                      <a16:colId xmlns:a16="http://schemas.microsoft.com/office/drawing/2014/main" xmlns="" val="1200754112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026761429"/>
                    </a:ext>
                  </a:extLst>
                </a:gridCol>
              </a:tblGrid>
              <a:tr h="7464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일</a:t>
                      </a:r>
                      <a:endParaRPr lang="ko-KR" altLang="en-US" sz="2000" b="0" dirty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월</a:t>
                      </a:r>
                      <a:endParaRPr lang="en-US" altLang="ko-KR" sz="2000" b="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화</a:t>
                      </a:r>
                      <a:endParaRPr lang="en-US" altLang="ko-KR" sz="2000" b="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수</a:t>
                      </a:r>
                      <a:endParaRPr lang="ko-KR" altLang="en-US" sz="2000" b="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목</a:t>
                      </a:r>
                      <a:endParaRPr lang="en-US" altLang="ko-KR" sz="200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  <a:p>
                      <a:pPr algn="ctr" latinLnBrk="1"/>
                      <a:endParaRPr lang="en-US" altLang="ko-KR" sz="2000" b="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금</a:t>
                      </a:r>
                      <a:endParaRPr lang="ko-KR" altLang="en-US" sz="2000" b="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토</a:t>
                      </a:r>
                      <a:endParaRPr lang="ko-KR" altLang="en-US" sz="2000" b="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99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6823383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xmlns="" id="{AAF6E92B-1DA7-44BB-BA60-6A509A63F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455959"/>
              </p:ext>
            </p:extLst>
          </p:nvPr>
        </p:nvGraphicFramePr>
        <p:xfrm>
          <a:off x="220634" y="2469365"/>
          <a:ext cx="6406372" cy="4932921"/>
        </p:xfrm>
        <a:graphic>
          <a:graphicData uri="http://schemas.openxmlformats.org/drawingml/2006/table">
            <a:tbl>
              <a:tblPr bandRow="1">
                <a:solidFill>
                  <a:srgbClr val="FFCCFF"/>
                </a:solidFill>
                <a:tableStyleId>{00A15C55-8517-42AA-B614-E9B94910E393}</a:tableStyleId>
              </a:tblPr>
              <a:tblGrid>
                <a:gridCol w="905168">
                  <a:extLst>
                    <a:ext uri="{9D8B030D-6E8A-4147-A177-3AD203B41FA5}">
                      <a16:colId xmlns:a16="http://schemas.microsoft.com/office/drawing/2014/main" xmlns="" val="427915854"/>
                    </a:ext>
                  </a:extLst>
                </a:gridCol>
                <a:gridCol w="925224">
                  <a:extLst>
                    <a:ext uri="{9D8B030D-6E8A-4147-A177-3AD203B41FA5}">
                      <a16:colId xmlns:a16="http://schemas.microsoft.com/office/drawing/2014/main" xmlns="" val="3671484348"/>
                    </a:ext>
                  </a:extLst>
                </a:gridCol>
                <a:gridCol w="881805">
                  <a:extLst>
                    <a:ext uri="{9D8B030D-6E8A-4147-A177-3AD203B41FA5}">
                      <a16:colId xmlns:a16="http://schemas.microsoft.com/office/drawing/2014/main" xmlns="" val="2082475462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xmlns="" val="3761617842"/>
                    </a:ext>
                  </a:extLst>
                </a:gridCol>
                <a:gridCol w="947058">
                  <a:extLst>
                    <a:ext uri="{9D8B030D-6E8A-4147-A177-3AD203B41FA5}">
                      <a16:colId xmlns:a16="http://schemas.microsoft.com/office/drawing/2014/main" xmlns="" val="2212574621"/>
                    </a:ext>
                  </a:extLst>
                </a:gridCol>
                <a:gridCol w="939293">
                  <a:extLst>
                    <a:ext uri="{9D8B030D-6E8A-4147-A177-3AD203B41FA5}">
                      <a16:colId xmlns:a16="http://schemas.microsoft.com/office/drawing/2014/main" xmlns="" val="3735793433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831489616"/>
                    </a:ext>
                  </a:extLst>
                </a:gridCol>
              </a:tblGrid>
              <a:tr h="794658">
                <a:tc>
                  <a:txBody>
                    <a:bodyPr/>
                    <a:lstStyle/>
                    <a:p>
                      <a:pPr algn="l" latinLnBrk="1"/>
                      <a:endParaRPr lang="ko-KR" altLang="en-US" sz="1800" b="1" dirty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1400" b="1" dirty="0" smtClean="0">
                        <a:solidFill>
                          <a:srgbClr val="FF0000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dirty="0" smtClean="0">
                        <a:solidFill>
                          <a:srgbClr val="FF0000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dirty="0" smtClean="0">
                        <a:solidFill>
                          <a:srgbClr val="FF0000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0000FF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</a:t>
                      </a:r>
                      <a:endParaRPr lang="ko-KR" altLang="en-US" sz="1800" b="1" dirty="0">
                        <a:solidFill>
                          <a:srgbClr val="0000FF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3313296"/>
                  </a:ext>
                </a:extLst>
              </a:tr>
              <a:tr h="97052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3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4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FF33CC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권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원장님 </a:t>
                      </a:r>
                      <a:r>
                        <a:rPr lang="ko-KR" altLang="en-US" sz="1400" b="1" dirty="0" smtClean="0">
                          <a:solidFill>
                            <a:srgbClr val="FF0000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휴진</a:t>
                      </a:r>
                      <a:endParaRPr lang="en-US" altLang="ko-KR" sz="1400" b="1" dirty="0" smtClean="0">
                        <a:solidFill>
                          <a:srgbClr val="FF0000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5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0000FF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도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원장님 </a:t>
                      </a:r>
                      <a:r>
                        <a:rPr lang="ko-KR" altLang="en-US" sz="1400" b="1" dirty="0" smtClean="0">
                          <a:solidFill>
                            <a:srgbClr val="FF0000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휴진</a:t>
                      </a:r>
                      <a:endParaRPr lang="en-US" altLang="ko-KR" sz="1400" b="1" dirty="0" smtClean="0">
                        <a:solidFill>
                          <a:srgbClr val="FF0000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6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FF33CC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권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원장님 </a:t>
                      </a:r>
                      <a:r>
                        <a:rPr lang="ko-KR" altLang="en-US" sz="1400" b="1" dirty="0" smtClean="0">
                          <a:solidFill>
                            <a:srgbClr val="FF0000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휴진</a:t>
                      </a:r>
                      <a:endParaRPr lang="en-US" altLang="ko-KR" sz="1400" b="1" dirty="0" smtClean="0">
                        <a:solidFill>
                          <a:srgbClr val="FF0000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7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0033CC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8</a:t>
                      </a:r>
                      <a:endParaRPr lang="ko-KR" altLang="en-US" sz="1800" b="1" dirty="0">
                        <a:solidFill>
                          <a:srgbClr val="0033CC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2739128"/>
                  </a:ext>
                </a:extLst>
              </a:tr>
              <a:tr h="936171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9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10</a:t>
                      </a:r>
                    </a:p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  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11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FF33CC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권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원장님 </a:t>
                      </a:r>
                      <a:r>
                        <a:rPr lang="ko-KR" altLang="en-US" sz="1400" b="1" dirty="0" smtClean="0">
                          <a:solidFill>
                            <a:srgbClr val="FF0000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휴진</a:t>
                      </a:r>
                      <a:endParaRPr lang="en-US" altLang="ko-KR" sz="1400" b="1" dirty="0" smtClean="0">
                        <a:solidFill>
                          <a:srgbClr val="FF0000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  <a:p>
                      <a:pPr algn="l" latinLnBrk="1"/>
                      <a:endParaRPr lang="ko-KR" altLang="en-US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12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0000FF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도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원장님 </a:t>
                      </a:r>
                      <a:r>
                        <a:rPr lang="ko-KR" altLang="en-US" sz="1400" b="1" dirty="0" smtClean="0">
                          <a:solidFill>
                            <a:srgbClr val="FF0000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휴진</a:t>
                      </a:r>
                      <a:endParaRPr lang="en-US" altLang="ko-KR" sz="1400" b="1" dirty="0" smtClean="0">
                        <a:solidFill>
                          <a:srgbClr val="FF0000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13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FF33CC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권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원장님 </a:t>
                      </a:r>
                      <a:r>
                        <a:rPr lang="ko-KR" altLang="en-US" sz="1400" b="1" dirty="0" smtClean="0">
                          <a:solidFill>
                            <a:srgbClr val="FF0000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휴진</a:t>
                      </a:r>
                      <a:endParaRPr lang="en-US" altLang="ko-KR" sz="1400" b="1" dirty="0" smtClean="0">
                        <a:solidFill>
                          <a:srgbClr val="FF0000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14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b="1" dirty="0" smtClean="0">
                          <a:solidFill>
                            <a:srgbClr val="0000FF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15</a:t>
                      </a:r>
                      <a:endParaRPr lang="ko-KR" altLang="en-US" sz="1800" b="1" dirty="0">
                        <a:solidFill>
                          <a:srgbClr val="0000FF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55349647"/>
                  </a:ext>
                </a:extLst>
              </a:tr>
              <a:tr h="103414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16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17</a:t>
                      </a:r>
                    </a:p>
                    <a:p>
                      <a:pPr algn="ctr" latinLnBrk="1"/>
                      <a:r>
                        <a:rPr lang="ko-KR" altLang="en-US" sz="1100" b="1" dirty="0" smtClean="0">
                          <a:solidFill>
                            <a:srgbClr val="FF0000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임시공휴일</a:t>
                      </a:r>
                      <a:endParaRPr lang="en-US" altLang="ko-KR" sz="1100" b="1" dirty="0" smtClean="0">
                        <a:solidFill>
                          <a:srgbClr val="FF0000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휴진</a:t>
                      </a:r>
                      <a:endParaRPr lang="en-US" altLang="ko-KR" sz="1800" b="1" dirty="0" smtClean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19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0000FF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도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원장님 </a:t>
                      </a:r>
                      <a:r>
                        <a:rPr lang="ko-KR" altLang="en-US" sz="1400" b="1" dirty="0" smtClean="0">
                          <a:solidFill>
                            <a:srgbClr val="FF0000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휴진</a:t>
                      </a:r>
                      <a:endParaRPr lang="en-US" altLang="ko-KR" sz="1400" b="1" dirty="0" smtClean="0">
                        <a:solidFill>
                          <a:srgbClr val="FF0000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20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FF33CC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권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원장님 </a:t>
                      </a:r>
                      <a:r>
                        <a:rPr lang="ko-KR" altLang="en-US" sz="1400" b="1" dirty="0" smtClean="0">
                          <a:solidFill>
                            <a:srgbClr val="FF0000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휴진</a:t>
                      </a:r>
                      <a:endParaRPr lang="en-US" altLang="ko-KR" sz="1400" b="1" dirty="0" smtClean="0">
                        <a:solidFill>
                          <a:srgbClr val="FF0000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21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22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5222389"/>
                  </a:ext>
                </a:extLst>
              </a:tr>
              <a:tr h="94610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23/30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24/31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25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FF33CC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권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원장님 </a:t>
                      </a:r>
                      <a:r>
                        <a:rPr lang="ko-KR" altLang="en-US" sz="1400" b="1" dirty="0" smtClean="0">
                          <a:solidFill>
                            <a:srgbClr val="FF0000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휴진</a:t>
                      </a:r>
                      <a:endParaRPr lang="en-US" altLang="ko-KR" sz="1400" b="1" dirty="0" smtClean="0">
                        <a:solidFill>
                          <a:srgbClr val="FF0000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  <a:p>
                      <a:pPr latinLnBrk="1"/>
                      <a:endParaRPr lang="en-US" altLang="ko-KR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26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0000FF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도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원장님 </a:t>
                      </a:r>
                      <a:r>
                        <a:rPr lang="ko-KR" altLang="en-US" sz="1400" b="1" dirty="0" smtClean="0">
                          <a:solidFill>
                            <a:srgbClr val="FF0000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휴진</a:t>
                      </a:r>
                      <a:endParaRPr lang="en-US" altLang="ko-KR" sz="1400" b="1" dirty="0" smtClean="0">
                        <a:solidFill>
                          <a:srgbClr val="FF0000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  <a:p>
                      <a:pPr latinLnBrk="1"/>
                      <a:endParaRPr lang="ko-KR" altLang="en-US" sz="1800" b="1" dirty="0" smtClean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27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FF33CC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권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원장님 </a:t>
                      </a:r>
                      <a:r>
                        <a:rPr lang="ko-KR" altLang="en-US" sz="1400" b="1" dirty="0" smtClean="0">
                          <a:solidFill>
                            <a:srgbClr val="FF0000"/>
                          </a:solidFill>
                          <a:latin typeface="HY나무B" panose="02030600000101010101" pitchFamily="18" charset="-127"/>
                          <a:ea typeface="HY나무B" panose="02030600000101010101" pitchFamily="18" charset="-127"/>
                        </a:rPr>
                        <a:t>휴진</a:t>
                      </a:r>
                      <a:endParaRPr lang="en-US" altLang="ko-KR" sz="1400" b="1" dirty="0" smtClean="0">
                        <a:solidFill>
                          <a:srgbClr val="FF0000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800" b="1" dirty="0" smtClean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28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29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5776262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4B50085-5BCA-41B0-9D57-7FB91EE95333}"/>
              </a:ext>
            </a:extLst>
          </p:cNvPr>
          <p:cNvSpPr txBox="1"/>
          <p:nvPr/>
        </p:nvSpPr>
        <p:spPr>
          <a:xfrm>
            <a:off x="1614004" y="-3069"/>
            <a:ext cx="36631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청주 복대 </a:t>
            </a:r>
            <a:endParaRPr lang="en-US" altLang="ko-KR" sz="4400" dirty="0">
              <a:latin typeface="a어린왕자L" panose="02020600000000000000" pitchFamily="18" charset="-127"/>
              <a:ea typeface="a어린왕자L" panose="02020600000000000000" pitchFamily="18" charset="-127"/>
            </a:endParaRPr>
          </a:p>
          <a:p>
            <a:pPr algn="ctr"/>
            <a:r>
              <a:rPr lang="ko-KR" altLang="en-US" sz="44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함소아한의원</a:t>
            </a:r>
            <a:endParaRPr lang="en-US" altLang="ko-KR" sz="4400" dirty="0">
              <a:latin typeface="a어린왕자L" panose="02020600000000000000" pitchFamily="18" charset="-127"/>
              <a:ea typeface="a어린왕자L" panose="02020600000000000000" pitchFamily="18" charset="-127"/>
            </a:endParaRPr>
          </a:p>
          <a:p>
            <a:pPr algn="ctr"/>
            <a:r>
              <a:rPr lang="en-US" altLang="ko-KR" sz="4400" dirty="0" smtClean="0">
                <a:latin typeface="a어린왕자L" panose="02020600000000000000" pitchFamily="18" charset="-127"/>
                <a:ea typeface="a어린왕자L" panose="02020600000000000000" pitchFamily="18" charset="-127"/>
              </a:rPr>
              <a:t>8</a:t>
            </a:r>
            <a:r>
              <a:rPr lang="ko-KR" altLang="en-US" sz="4400" dirty="0" smtClean="0">
                <a:latin typeface="a어린왕자L" panose="02020600000000000000" pitchFamily="18" charset="-127"/>
                <a:ea typeface="a어린왕자L" panose="02020600000000000000" pitchFamily="18" charset="-127"/>
              </a:rPr>
              <a:t>월 </a:t>
            </a:r>
            <a:r>
              <a:rPr lang="ko-KR" altLang="en-US" sz="44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진료 안내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8BA6B90-3F15-4594-8D0C-57688EFF5D06}"/>
              </a:ext>
            </a:extLst>
          </p:cNvPr>
          <p:cNvSpPr txBox="1"/>
          <p:nvPr/>
        </p:nvSpPr>
        <p:spPr>
          <a:xfrm>
            <a:off x="426589" y="7340249"/>
            <a:ext cx="6248702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1300" b="1" dirty="0" smtClean="0">
              <a:solidFill>
                <a:srgbClr val="2F61FF"/>
              </a:solidFill>
              <a:latin typeface="a뻥이뿡이" pitchFamily="18" charset="-127"/>
              <a:ea typeface="a뻥이뿡이" pitchFamily="18" charset="-127"/>
            </a:endParaRPr>
          </a:p>
          <a:p>
            <a:pPr algn="ctr"/>
            <a:r>
              <a:rPr lang="ko-KR" altLang="en-US" b="1" dirty="0" smtClean="0">
                <a:solidFill>
                  <a:srgbClr val="7030A0"/>
                </a:solidFill>
                <a:latin typeface="a뻥이뿡이" pitchFamily="18" charset="-127"/>
                <a:ea typeface="a뻥이뿡이" pitchFamily="18" charset="-127"/>
              </a:rPr>
              <a:t>♥</a:t>
            </a:r>
            <a:r>
              <a:rPr lang="ko-KR" altLang="en-US" dirty="0" smtClean="0">
                <a:solidFill>
                  <a:srgbClr val="FFC000"/>
                </a:solidFill>
                <a:latin typeface="a어린왕자L" panose="02020600000000000000" pitchFamily="18" charset="-127"/>
                <a:ea typeface="a어린왕자L" panose="02020600000000000000" pitchFamily="18" charset="-127"/>
              </a:rPr>
              <a:t> </a:t>
            </a:r>
            <a:r>
              <a:rPr lang="ko-KR" altLang="en-US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평일 </a:t>
            </a:r>
            <a:r>
              <a:rPr lang="en-US" altLang="ko-KR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10</a:t>
            </a:r>
            <a:r>
              <a:rPr lang="ko-KR" altLang="en-US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시</a:t>
            </a:r>
            <a:r>
              <a:rPr lang="en-US" altLang="ko-KR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~6</a:t>
            </a:r>
            <a:r>
              <a:rPr lang="ko-KR" altLang="en-US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시</a:t>
            </a:r>
            <a:r>
              <a:rPr lang="en-US" altLang="ko-KR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30</a:t>
            </a:r>
            <a:r>
              <a:rPr lang="ko-KR" altLang="en-US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분 </a:t>
            </a:r>
            <a:r>
              <a:rPr lang="en-US" altLang="ko-KR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( 6</a:t>
            </a:r>
            <a:r>
              <a:rPr lang="ko-KR" altLang="en-US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시 접수마감 </a:t>
            </a:r>
            <a:r>
              <a:rPr lang="en-US" altLang="ko-KR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) </a:t>
            </a:r>
            <a:r>
              <a:rPr lang="ko-KR" altLang="en-US" b="1" dirty="0">
                <a:solidFill>
                  <a:srgbClr val="7030A0"/>
                </a:solidFill>
                <a:latin typeface="a뻥이뿡이" pitchFamily="18" charset="-127"/>
                <a:ea typeface="a뻥이뿡이" pitchFamily="18" charset="-127"/>
              </a:rPr>
              <a:t>♥</a:t>
            </a:r>
            <a:endParaRPr lang="en-US" altLang="ko-KR" dirty="0">
              <a:solidFill>
                <a:srgbClr val="7030A0"/>
              </a:solidFill>
              <a:latin typeface="a뻥이뿡이" pitchFamily="18" charset="-127"/>
              <a:ea typeface="a뻥이뿡이" pitchFamily="18" charset="-127"/>
            </a:endParaRPr>
          </a:p>
          <a:p>
            <a:pPr algn="ctr"/>
            <a:r>
              <a:rPr lang="ko-KR" altLang="en-US" b="1" dirty="0">
                <a:solidFill>
                  <a:srgbClr val="7030A0"/>
                </a:solidFill>
                <a:latin typeface="a뻥이뿡이" pitchFamily="18" charset="-127"/>
                <a:ea typeface="a뻥이뿡이" pitchFamily="18" charset="-127"/>
              </a:rPr>
              <a:t>♥</a:t>
            </a:r>
            <a:r>
              <a:rPr lang="ko-KR" altLang="en-US" b="1" dirty="0">
                <a:solidFill>
                  <a:schemeClr val="accent4"/>
                </a:solidFill>
                <a:latin typeface="a깜짝이야" panose="02020600000000000000" pitchFamily="18" charset="-127"/>
                <a:ea typeface="a깜짝이야" panose="02020600000000000000" pitchFamily="18" charset="-127"/>
              </a:rPr>
              <a:t> </a:t>
            </a:r>
            <a:r>
              <a:rPr lang="ko-KR" altLang="en-US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토요일</a:t>
            </a:r>
            <a:r>
              <a:rPr lang="en-US" altLang="ko-KR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/</a:t>
            </a:r>
            <a:r>
              <a:rPr lang="ko-KR" altLang="en-US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공휴일 </a:t>
            </a:r>
            <a:r>
              <a:rPr lang="en-US" altLang="ko-KR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9</a:t>
            </a:r>
            <a:r>
              <a:rPr lang="ko-KR" altLang="en-US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시</a:t>
            </a:r>
            <a:r>
              <a:rPr lang="en-US" altLang="ko-KR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~3</a:t>
            </a:r>
            <a:r>
              <a:rPr lang="ko-KR" altLang="en-US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시 </a:t>
            </a:r>
            <a:r>
              <a:rPr lang="en-US" altLang="ko-KR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( 2</a:t>
            </a:r>
            <a:r>
              <a:rPr lang="ko-KR" altLang="en-US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시</a:t>
            </a:r>
            <a:r>
              <a:rPr lang="en-US" altLang="ko-KR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30</a:t>
            </a:r>
            <a:r>
              <a:rPr lang="ko-KR" altLang="en-US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분 접수마감 </a:t>
            </a:r>
            <a:r>
              <a:rPr lang="en-US" altLang="ko-KR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) </a:t>
            </a:r>
            <a:r>
              <a:rPr lang="ko-KR" altLang="en-US" b="1" dirty="0" smtClean="0">
                <a:solidFill>
                  <a:srgbClr val="7030A0"/>
                </a:solidFill>
                <a:latin typeface="a뻥이뿡이" pitchFamily="18" charset="-127"/>
                <a:ea typeface="a뻥이뿡이" pitchFamily="18" charset="-127"/>
              </a:rPr>
              <a:t>♥</a:t>
            </a:r>
            <a:endParaRPr lang="en-US" altLang="ko-KR" b="1" dirty="0" smtClean="0">
              <a:solidFill>
                <a:srgbClr val="7030A0"/>
              </a:solidFill>
              <a:latin typeface="a뻥이뿡이" pitchFamily="18" charset="-127"/>
              <a:ea typeface="a뻥이뿡이" pitchFamily="18" charset="-127"/>
            </a:endParaRPr>
          </a:p>
          <a:p>
            <a:pPr algn="ctr"/>
            <a:r>
              <a:rPr lang="ko-KR" altLang="en-US" b="1" dirty="0">
                <a:solidFill>
                  <a:srgbClr val="7030A0"/>
                </a:solidFill>
                <a:latin typeface="a뻥이뿡이" pitchFamily="18" charset="-127"/>
                <a:ea typeface="a뻥이뿡이" pitchFamily="18" charset="-127"/>
              </a:rPr>
              <a:t>♥</a:t>
            </a:r>
            <a:r>
              <a:rPr lang="ko-KR" altLang="en-US" dirty="0">
                <a:solidFill>
                  <a:srgbClr val="FF0066"/>
                </a:solidFill>
                <a:latin typeface="a곰발바닥" panose="02020600000000000000" pitchFamily="18" charset="-127"/>
                <a:ea typeface="a곰발바닥" panose="02020600000000000000" pitchFamily="18" charset="-127"/>
              </a:rPr>
              <a:t> </a:t>
            </a:r>
            <a:r>
              <a:rPr lang="ko-KR" altLang="en-US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점심시간 </a:t>
            </a:r>
            <a:r>
              <a:rPr lang="en-US" altLang="ko-KR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12</a:t>
            </a:r>
            <a:r>
              <a:rPr lang="ko-KR" altLang="en-US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시 </a:t>
            </a:r>
            <a:r>
              <a:rPr lang="en-US" altLang="ko-KR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30</a:t>
            </a:r>
            <a:r>
              <a:rPr lang="ko-KR" altLang="en-US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분</a:t>
            </a:r>
            <a:r>
              <a:rPr lang="en-US" altLang="ko-KR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~2</a:t>
            </a:r>
            <a:r>
              <a:rPr lang="ko-KR" altLang="en-US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시 </a:t>
            </a:r>
            <a:r>
              <a:rPr lang="en-US" altLang="ko-KR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( </a:t>
            </a:r>
            <a:r>
              <a:rPr lang="ko-KR" altLang="en-US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토요일</a:t>
            </a:r>
            <a:r>
              <a:rPr lang="en-US" altLang="ko-KR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/</a:t>
            </a:r>
            <a:r>
              <a:rPr lang="ko-KR" altLang="en-US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공휴일은 점심시간 없어요</a:t>
            </a:r>
            <a:r>
              <a:rPr lang="en-US" altLang="ko-KR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)</a:t>
            </a:r>
            <a:r>
              <a:rPr lang="ko-KR" altLang="en-US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 </a:t>
            </a:r>
            <a:r>
              <a:rPr lang="ko-KR" altLang="en-US" b="1" dirty="0" smtClean="0">
                <a:solidFill>
                  <a:srgbClr val="7030A0"/>
                </a:solidFill>
                <a:latin typeface="a뻥이뿡이" pitchFamily="18" charset="-127"/>
                <a:ea typeface="a뻥이뿡이" pitchFamily="18" charset="-127"/>
              </a:rPr>
              <a:t>♥</a:t>
            </a:r>
            <a:endParaRPr lang="en-US" altLang="ko-KR" b="1" dirty="0" smtClean="0">
              <a:solidFill>
                <a:srgbClr val="7030A0"/>
              </a:solidFill>
              <a:latin typeface="a뻥이뿡이" pitchFamily="18" charset="-127"/>
              <a:ea typeface="a뻥이뿡이" pitchFamily="18" charset="-127"/>
            </a:endParaRPr>
          </a:p>
          <a:p>
            <a:pPr algn="ctr"/>
            <a:r>
              <a:rPr lang="en-US" altLang="ko-KR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[ </a:t>
            </a:r>
            <a:r>
              <a:rPr lang="ko-KR" altLang="en-US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청주 복대 </a:t>
            </a:r>
            <a:r>
              <a:rPr lang="ko-KR" altLang="en-US" dirty="0" err="1">
                <a:latin typeface="a어린왕자L" panose="02020600000000000000" pitchFamily="18" charset="-127"/>
                <a:ea typeface="a어린왕자L" panose="02020600000000000000" pitchFamily="18" charset="-127"/>
              </a:rPr>
              <a:t>함소아</a:t>
            </a:r>
            <a:r>
              <a:rPr lang="ko-KR" altLang="en-US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 한의원 </a:t>
            </a:r>
            <a:r>
              <a:rPr lang="en-US" altLang="ko-KR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]</a:t>
            </a:r>
          </a:p>
          <a:p>
            <a:pPr algn="ctr"/>
            <a:r>
              <a:rPr lang="ko-KR" altLang="en-US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☎</a:t>
            </a:r>
            <a:r>
              <a:rPr lang="en-US" altLang="ko-KR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) </a:t>
            </a:r>
            <a:r>
              <a:rPr lang="en-US" altLang="ko-KR" dirty="0" smtClean="0">
                <a:latin typeface="a어린왕자L" panose="02020600000000000000" pitchFamily="18" charset="-127"/>
                <a:ea typeface="a어린왕자L" panose="02020600000000000000" pitchFamily="18" charset="-127"/>
              </a:rPr>
              <a:t>043-276-1075</a:t>
            </a:r>
            <a:endParaRPr lang="en-US" altLang="ko-KR" dirty="0">
              <a:solidFill>
                <a:srgbClr val="0033CC"/>
              </a:solidFill>
              <a:latin typeface="a뻥이뿡이" pitchFamily="18" charset="-127"/>
              <a:ea typeface="a뻥이뿡이" pitchFamily="18" charset="-127"/>
            </a:endParaRPr>
          </a:p>
          <a:p>
            <a:pPr algn="ctr"/>
            <a:endParaRPr lang="en-US" altLang="ko-KR" dirty="0">
              <a:solidFill>
                <a:srgbClr val="154DFF"/>
              </a:solidFill>
              <a:latin typeface="a뻥이뿡이" pitchFamily="18" charset="-127"/>
              <a:ea typeface="a뻥이뿡이" pitchFamily="18" charset="-127"/>
            </a:endParaRPr>
          </a:p>
          <a:p>
            <a:endParaRPr lang="en-US" altLang="ko-KR" sz="2800" dirty="0">
              <a:latin typeface="함소아체 Bold" panose="02020603020101020101" pitchFamily="18" charset="-127"/>
              <a:ea typeface="함소아체 Bold" panose="02020603020101020101" pitchFamily="18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067" y="163285"/>
            <a:ext cx="1563752" cy="1870216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89" y="293913"/>
            <a:ext cx="1353005" cy="170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51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="" xmlns:a16="http://schemas.microsoft.com/office/drawing/2014/main" id="{83A8B939-7E19-4AD3-B7F8-1A6BB34B2624}"/>
              </a:ext>
            </a:extLst>
          </p:cNvPr>
          <p:cNvSpPr/>
          <p:nvPr/>
        </p:nvSpPr>
        <p:spPr>
          <a:xfrm>
            <a:off x="103153" y="40475"/>
            <a:ext cx="6666985" cy="9103525"/>
          </a:xfrm>
          <a:prstGeom prst="rect">
            <a:avLst/>
          </a:prstGeom>
          <a:solidFill>
            <a:schemeClr val="bg1"/>
          </a:solidFill>
          <a:ln w="152400">
            <a:solidFill>
              <a:srgbClr val="20A8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4" name="표 3">
            <a:extLst>
              <a:ext uri="{FF2B5EF4-FFF2-40B4-BE49-F238E27FC236}">
                <a16:creationId xmlns="" xmlns:a16="http://schemas.microsoft.com/office/drawing/2014/main" id="{7B3E03BA-1898-4062-AFF3-6E34D6577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693982"/>
              </p:ext>
            </p:extLst>
          </p:nvPr>
        </p:nvGraphicFramePr>
        <p:xfrm>
          <a:off x="204042" y="2122483"/>
          <a:ext cx="6406372" cy="74644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15196">
                  <a:extLst>
                    <a:ext uri="{9D8B030D-6E8A-4147-A177-3AD203B41FA5}">
                      <a16:colId xmlns="" xmlns:a16="http://schemas.microsoft.com/office/drawing/2014/main" val="627084170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3180253379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2306064320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2755798739"/>
                    </a:ext>
                  </a:extLst>
                </a:gridCol>
                <a:gridCol w="919578">
                  <a:extLst>
                    <a:ext uri="{9D8B030D-6E8A-4147-A177-3AD203B41FA5}">
                      <a16:colId xmlns="" xmlns:a16="http://schemas.microsoft.com/office/drawing/2014/main" val="3711356079"/>
                    </a:ext>
                  </a:extLst>
                </a:gridCol>
                <a:gridCol w="910814">
                  <a:extLst>
                    <a:ext uri="{9D8B030D-6E8A-4147-A177-3AD203B41FA5}">
                      <a16:colId xmlns="" xmlns:a16="http://schemas.microsoft.com/office/drawing/2014/main" val="1200754112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2026761429"/>
                    </a:ext>
                  </a:extLst>
                </a:gridCol>
              </a:tblGrid>
              <a:tr h="7464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일</a:t>
                      </a:r>
                      <a:endParaRPr lang="ko-KR" altLang="en-US" sz="2000" b="0" dirty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월</a:t>
                      </a:r>
                      <a:endParaRPr lang="en-US" altLang="ko-KR" sz="2000" b="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화</a:t>
                      </a:r>
                      <a:endParaRPr lang="en-US" altLang="ko-KR" sz="2000" b="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수</a:t>
                      </a:r>
                      <a:endParaRPr lang="ko-KR" altLang="en-US" sz="2000" b="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목</a:t>
                      </a:r>
                      <a:endParaRPr lang="en-US" altLang="ko-KR" sz="200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  <a:p>
                      <a:pPr algn="ctr" latinLnBrk="1"/>
                      <a:endParaRPr lang="en-US" altLang="ko-KR" sz="2000" b="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금</a:t>
                      </a:r>
                      <a:endParaRPr lang="ko-KR" altLang="en-US" sz="2000" b="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토</a:t>
                      </a:r>
                      <a:endParaRPr lang="ko-KR" altLang="en-US" sz="2000" b="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20A88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6823383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="" xmlns:a16="http://schemas.microsoft.com/office/drawing/2014/main" id="{AAF6E92B-1DA7-44BB-BA60-6A509A63F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795142"/>
              </p:ext>
            </p:extLst>
          </p:nvPr>
        </p:nvGraphicFramePr>
        <p:xfrm>
          <a:off x="205174" y="2543691"/>
          <a:ext cx="6406372" cy="5486400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915196">
                  <a:extLst>
                    <a:ext uri="{9D8B030D-6E8A-4147-A177-3AD203B41FA5}">
                      <a16:colId xmlns="" xmlns:a16="http://schemas.microsoft.com/office/drawing/2014/main" val="427915854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3671484348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2082475462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3761617842"/>
                    </a:ext>
                  </a:extLst>
                </a:gridCol>
                <a:gridCol w="919578">
                  <a:extLst>
                    <a:ext uri="{9D8B030D-6E8A-4147-A177-3AD203B41FA5}">
                      <a16:colId xmlns="" xmlns:a16="http://schemas.microsoft.com/office/drawing/2014/main" val="2212574621"/>
                    </a:ext>
                  </a:extLst>
                </a:gridCol>
                <a:gridCol w="910814">
                  <a:extLst>
                    <a:ext uri="{9D8B030D-6E8A-4147-A177-3AD203B41FA5}">
                      <a16:colId xmlns="" xmlns:a16="http://schemas.microsoft.com/office/drawing/2014/main" val="3735793433"/>
                    </a:ext>
                  </a:extLst>
                </a:gridCol>
                <a:gridCol w="915196">
                  <a:extLst>
                    <a:ext uri="{9D8B030D-6E8A-4147-A177-3AD203B41FA5}">
                      <a16:colId xmlns="" xmlns:a16="http://schemas.microsoft.com/office/drawing/2014/main" val="831489616"/>
                    </a:ext>
                  </a:extLst>
                </a:gridCol>
              </a:tblGrid>
              <a:tr h="940174">
                <a:tc>
                  <a:txBody>
                    <a:bodyPr/>
                    <a:lstStyle/>
                    <a:p>
                      <a:pPr latinLnBrk="1"/>
                      <a:endParaRPr lang="ko-KR" altLang="en-US" sz="1800" dirty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</a:t>
                      </a:r>
                    </a:p>
                    <a:p>
                      <a:pPr latinLnBrk="1"/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권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원장님 </a:t>
                      </a:r>
                      <a:r>
                        <a:rPr lang="ko-KR" altLang="en-US" sz="1600" b="1" dirty="0" err="1" smtClean="0">
                          <a:solidFill>
                            <a:srgbClr val="7030A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오후만진료</a:t>
                      </a:r>
                      <a:endParaRPr lang="en-US" altLang="ko-KR" sz="1600" b="1" dirty="0">
                        <a:solidFill>
                          <a:srgbClr val="7030A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0033CC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도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원장님</a:t>
                      </a:r>
                      <a:endParaRPr lang="en-US" altLang="ko-KR" sz="1600" b="1" dirty="0" smtClean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휴진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 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3</a:t>
                      </a:r>
                    </a:p>
                    <a:p>
                      <a:pPr latinLnBrk="1"/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권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휴진</a:t>
                      </a:r>
                      <a:endParaRPr lang="ko-KR" altLang="en-US" sz="1600" b="1" dirty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4</a:t>
                      </a:r>
                      <a:endParaRPr lang="ko-KR" altLang="en-US" sz="1800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rgbClr val="0000FF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5</a:t>
                      </a:r>
                      <a:endParaRPr lang="ko-KR" altLang="en-US" sz="1800" dirty="0">
                        <a:solidFill>
                          <a:srgbClr val="0000FF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83313296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6</a:t>
                      </a:r>
                      <a:endParaRPr lang="ko-KR" altLang="en-US" sz="1800" dirty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7</a:t>
                      </a:r>
                      <a:endParaRPr lang="en-US" altLang="ko-KR" sz="1800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8</a:t>
                      </a:r>
                      <a:endParaRPr lang="en-US" altLang="ko-KR" sz="1800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i="0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9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154DFF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도</a:t>
                      </a:r>
                      <a:r>
                        <a:rPr lang="ko-KR" altLang="en-US" sz="1600" b="1" i="0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원장님</a:t>
                      </a:r>
                      <a:endParaRPr lang="en-US" altLang="ko-KR" sz="1600" b="1" i="0" dirty="0" smtClean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휴진</a:t>
                      </a:r>
                      <a:endParaRPr lang="en-US" altLang="ko-KR" sz="1600" b="1" i="0" dirty="0" smtClean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10</a:t>
                      </a:r>
                    </a:p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권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휴진</a:t>
                      </a: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11</a:t>
                      </a:r>
                      <a:endParaRPr lang="ko-KR" altLang="en-US" sz="180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rgbClr val="0000FF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12</a:t>
                      </a:r>
                      <a:endParaRPr lang="ko-KR" altLang="en-US" sz="1800" dirty="0">
                        <a:solidFill>
                          <a:srgbClr val="0000FF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2739128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13</a:t>
                      </a:r>
                      <a:endParaRPr lang="ko-KR" altLang="en-US" sz="1800" dirty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14</a:t>
                      </a:r>
                      <a:endParaRPr lang="ko-KR" altLang="en-US" sz="180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15</a:t>
                      </a:r>
                      <a:endParaRPr lang="ko-KR" altLang="en-US" sz="180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16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154DFF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도</a:t>
                      </a:r>
                      <a:r>
                        <a:rPr lang="ko-KR" altLang="en-US" sz="1600" b="1" i="0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원장님</a:t>
                      </a:r>
                      <a:endParaRPr lang="en-US" altLang="ko-KR" sz="1600" b="1" i="0" dirty="0" smtClean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휴진</a:t>
                      </a:r>
                      <a:endParaRPr lang="en-US" altLang="ko-KR" sz="1600" b="1" i="0" dirty="0" smtClean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17</a:t>
                      </a:r>
                    </a:p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권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휴진</a:t>
                      </a: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18</a:t>
                      </a:r>
                      <a:endParaRPr lang="ko-KR" altLang="en-US" sz="180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rgbClr val="0000FF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19</a:t>
                      </a:r>
                      <a:endParaRPr lang="ko-KR" altLang="en-US" sz="1800" dirty="0">
                        <a:solidFill>
                          <a:srgbClr val="0000FF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55349647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20</a:t>
                      </a:r>
                      <a:endParaRPr lang="ko-KR" altLang="en-US" sz="1800" dirty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21</a:t>
                      </a:r>
                      <a:endParaRPr lang="en-US" altLang="ko-KR" sz="180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22</a:t>
                      </a:r>
                      <a:endParaRPr lang="en-US" altLang="ko-KR" sz="180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23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154DFF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도</a:t>
                      </a:r>
                      <a:r>
                        <a:rPr lang="ko-KR" altLang="en-US" sz="1600" b="1" i="0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원장님</a:t>
                      </a:r>
                      <a:endParaRPr lang="en-US" altLang="ko-KR" sz="1600" b="1" i="0" dirty="0" smtClean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휴진</a:t>
                      </a:r>
                      <a:endParaRPr lang="en-US" altLang="ko-KR" sz="1600" b="1" i="0" dirty="0" smtClean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24</a:t>
                      </a:r>
                    </a:p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권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휴진</a:t>
                      </a: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25</a:t>
                      </a:r>
                      <a:endParaRPr lang="en-US" altLang="ko-KR" sz="180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rgbClr val="0000FF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26</a:t>
                      </a:r>
                      <a:endParaRPr lang="ko-KR" altLang="en-US" sz="1800" dirty="0">
                        <a:solidFill>
                          <a:srgbClr val="0000FF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8F4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5222389"/>
                  </a:ext>
                </a:extLst>
              </a:tr>
              <a:tr h="94610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27</a:t>
                      </a:r>
                      <a:endParaRPr lang="ko-KR" altLang="en-US" sz="1800" dirty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28</a:t>
                      </a:r>
                      <a:endParaRPr lang="en-US" altLang="ko-KR" sz="180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29</a:t>
                      </a:r>
                      <a:endParaRPr lang="en-US" altLang="ko-KR" sz="180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30</a:t>
                      </a:r>
                    </a:p>
                    <a:p>
                      <a:pPr latinLnBrk="1"/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추석연휴 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  <a:p>
                      <a:pPr latinLnBrk="1"/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휴진</a:t>
                      </a:r>
                      <a:endParaRPr lang="ko-KR" altLang="en-US" sz="1600" b="1" dirty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800" dirty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dirty="0"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dirty="0">
                        <a:solidFill>
                          <a:srgbClr val="0000FF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>
                    <a:solidFill>
                      <a:srgbClr val="C4F2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5776262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4B50085-5BCA-41B0-9D57-7FB91EE95333}"/>
              </a:ext>
            </a:extLst>
          </p:cNvPr>
          <p:cNvSpPr txBox="1"/>
          <p:nvPr/>
        </p:nvSpPr>
        <p:spPr>
          <a:xfrm>
            <a:off x="1526916" y="29589"/>
            <a:ext cx="36631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청주 복대 </a:t>
            </a:r>
            <a:endParaRPr lang="en-US" altLang="ko-KR" sz="4400" dirty="0">
              <a:latin typeface="a어린왕자L" panose="02020600000000000000" pitchFamily="18" charset="-127"/>
              <a:ea typeface="a어린왕자L" panose="02020600000000000000" pitchFamily="18" charset="-127"/>
            </a:endParaRPr>
          </a:p>
          <a:p>
            <a:pPr algn="ctr"/>
            <a:r>
              <a:rPr lang="ko-KR" altLang="en-US" sz="44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함소아한의원</a:t>
            </a:r>
            <a:endParaRPr lang="en-US" altLang="ko-KR" sz="4400" dirty="0">
              <a:latin typeface="a어린왕자L" panose="02020600000000000000" pitchFamily="18" charset="-127"/>
              <a:ea typeface="a어린왕자L" panose="02020600000000000000" pitchFamily="18" charset="-127"/>
            </a:endParaRPr>
          </a:p>
          <a:p>
            <a:pPr algn="ctr"/>
            <a:r>
              <a:rPr lang="en-US" altLang="ko-KR" sz="44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 </a:t>
            </a:r>
            <a:r>
              <a:rPr lang="en-US" altLang="ko-KR" sz="4400" dirty="0" smtClean="0">
                <a:latin typeface="a어린왕자L" panose="02020600000000000000" pitchFamily="18" charset="-127"/>
                <a:ea typeface="a어린왕자L" panose="02020600000000000000" pitchFamily="18" charset="-127"/>
              </a:rPr>
              <a:t>9</a:t>
            </a:r>
            <a:r>
              <a:rPr lang="ko-KR" altLang="en-US" sz="4400" dirty="0" smtClean="0">
                <a:latin typeface="a어린왕자L" panose="02020600000000000000" pitchFamily="18" charset="-127"/>
                <a:ea typeface="a어린왕자L" panose="02020600000000000000" pitchFamily="18" charset="-127"/>
              </a:rPr>
              <a:t>월 </a:t>
            </a:r>
            <a:r>
              <a:rPr lang="ko-KR" altLang="en-US" sz="44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진료 안내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E8BA6B90-3F15-4594-8D0C-57688EFF5D06}"/>
              </a:ext>
            </a:extLst>
          </p:cNvPr>
          <p:cNvSpPr txBox="1"/>
          <p:nvPr/>
        </p:nvSpPr>
        <p:spPr>
          <a:xfrm>
            <a:off x="103153" y="7129630"/>
            <a:ext cx="663218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700" b="1" dirty="0">
                <a:solidFill>
                  <a:srgbClr val="209895"/>
                </a:solidFill>
                <a:latin typeface="a서커스유랑단" panose="02020600000000000000" pitchFamily="18" charset="-127"/>
                <a:ea typeface="a서커스유랑단" panose="02020600000000000000" pitchFamily="18" charset="-127"/>
              </a:rPr>
              <a:t>♥</a:t>
            </a:r>
            <a:r>
              <a:rPr lang="ko-KR" altLang="en-US" sz="2600" dirty="0">
                <a:solidFill>
                  <a:srgbClr val="FFC000"/>
                </a:solidFill>
                <a:latin typeface="a어린왕자L" panose="02020600000000000000" pitchFamily="18" charset="-127"/>
                <a:ea typeface="a어린왕자L" panose="02020600000000000000" pitchFamily="18" charset="-127"/>
              </a:rPr>
              <a:t> </a:t>
            </a:r>
            <a:r>
              <a:rPr lang="ko-KR" altLang="en-US" sz="26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평일 </a:t>
            </a:r>
            <a:r>
              <a:rPr lang="en-US" altLang="ko-KR" sz="26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10</a:t>
            </a:r>
            <a:r>
              <a:rPr lang="ko-KR" altLang="en-US" sz="26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시</a:t>
            </a:r>
            <a:r>
              <a:rPr lang="en-US" altLang="ko-KR" sz="26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~6</a:t>
            </a:r>
            <a:r>
              <a:rPr lang="ko-KR" altLang="en-US" sz="26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시</a:t>
            </a:r>
            <a:r>
              <a:rPr lang="en-US" altLang="ko-KR" sz="26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30</a:t>
            </a:r>
            <a:r>
              <a:rPr lang="ko-KR" altLang="en-US" sz="26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분 </a:t>
            </a:r>
            <a:r>
              <a:rPr lang="en-US" altLang="ko-KR" sz="26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( 6</a:t>
            </a:r>
            <a:r>
              <a:rPr lang="ko-KR" altLang="en-US" sz="26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시 접수마감 </a:t>
            </a:r>
            <a:r>
              <a:rPr lang="en-US" altLang="ko-KR" sz="26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) </a:t>
            </a:r>
            <a:r>
              <a:rPr lang="ko-KR" altLang="en-US" sz="2700" b="1" dirty="0">
                <a:solidFill>
                  <a:srgbClr val="209895"/>
                </a:solidFill>
                <a:latin typeface="a서커스유랑단" panose="02020600000000000000" pitchFamily="18" charset="-127"/>
                <a:ea typeface="a서커스유랑단" panose="02020600000000000000" pitchFamily="18" charset="-127"/>
              </a:rPr>
              <a:t>♥</a:t>
            </a:r>
            <a:endParaRPr lang="en-US" altLang="ko-KR" sz="2700" dirty="0">
              <a:solidFill>
                <a:srgbClr val="209895"/>
              </a:solidFill>
              <a:latin typeface="a어린왕자L" panose="02020600000000000000" pitchFamily="18" charset="-127"/>
              <a:ea typeface="a어린왕자L" panose="02020600000000000000" pitchFamily="18" charset="-127"/>
            </a:endParaRPr>
          </a:p>
          <a:p>
            <a:pPr algn="ctr"/>
            <a:r>
              <a:rPr lang="ko-KR" altLang="en-US" sz="2700" b="1" dirty="0">
                <a:solidFill>
                  <a:srgbClr val="209895"/>
                </a:solidFill>
                <a:latin typeface="a서커스유랑단" panose="02020600000000000000" pitchFamily="18" charset="-127"/>
                <a:ea typeface="a서커스유랑단" panose="02020600000000000000" pitchFamily="18" charset="-127"/>
              </a:rPr>
              <a:t>♥</a:t>
            </a:r>
            <a:r>
              <a:rPr lang="ko-KR" altLang="en-US" sz="2600" b="1" dirty="0">
                <a:solidFill>
                  <a:schemeClr val="accent4"/>
                </a:solidFill>
                <a:latin typeface="a깜짝이야" panose="02020600000000000000" pitchFamily="18" charset="-127"/>
                <a:ea typeface="a깜짝이야" panose="02020600000000000000" pitchFamily="18" charset="-127"/>
              </a:rPr>
              <a:t> </a:t>
            </a:r>
            <a:r>
              <a:rPr lang="ko-KR" altLang="en-US" sz="26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토요일</a:t>
            </a:r>
            <a:r>
              <a:rPr lang="en-US" altLang="ko-KR" sz="26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/</a:t>
            </a:r>
            <a:r>
              <a:rPr lang="ko-KR" altLang="en-US" sz="26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공휴일 </a:t>
            </a:r>
            <a:r>
              <a:rPr lang="en-US" altLang="ko-KR" sz="26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9</a:t>
            </a:r>
            <a:r>
              <a:rPr lang="ko-KR" altLang="en-US" sz="26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시</a:t>
            </a:r>
            <a:r>
              <a:rPr lang="en-US" altLang="ko-KR" sz="26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~3</a:t>
            </a:r>
            <a:r>
              <a:rPr lang="ko-KR" altLang="en-US" sz="26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시 </a:t>
            </a:r>
            <a:r>
              <a:rPr lang="en-US" altLang="ko-KR" sz="26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( 2</a:t>
            </a:r>
            <a:r>
              <a:rPr lang="ko-KR" altLang="en-US" sz="26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시</a:t>
            </a:r>
            <a:r>
              <a:rPr lang="en-US" altLang="ko-KR" sz="26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30</a:t>
            </a:r>
            <a:r>
              <a:rPr lang="ko-KR" altLang="en-US" sz="26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분 접수마감 </a:t>
            </a:r>
            <a:r>
              <a:rPr lang="en-US" altLang="ko-KR" sz="26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) </a:t>
            </a:r>
            <a:r>
              <a:rPr lang="ko-KR" altLang="en-US" sz="2700" b="1" dirty="0">
                <a:solidFill>
                  <a:srgbClr val="209895"/>
                </a:solidFill>
                <a:latin typeface="a서커스유랑단" panose="02020600000000000000" pitchFamily="18" charset="-127"/>
                <a:ea typeface="a서커스유랑단" panose="02020600000000000000" pitchFamily="18" charset="-127"/>
              </a:rPr>
              <a:t>♥</a:t>
            </a:r>
            <a:endParaRPr lang="en-US" altLang="ko-KR" sz="2700" dirty="0">
              <a:solidFill>
                <a:srgbClr val="209895"/>
              </a:solidFill>
              <a:latin typeface="a곰발바닥" panose="02020600000000000000" pitchFamily="18" charset="-127"/>
              <a:ea typeface="a곰발바닥" panose="02020600000000000000" pitchFamily="18" charset="-127"/>
            </a:endParaRPr>
          </a:p>
          <a:p>
            <a:endParaRPr lang="en-US" altLang="ko-KR" sz="2800" dirty="0">
              <a:latin typeface="함소아체 Bold" panose="02020603020101020101" pitchFamily="18" charset="-127"/>
              <a:ea typeface="함소아체 Bold" panose="02020603020101020101" pitchFamily="18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1D40DE0F-3CD4-4253-82B6-00EFF92C9823}"/>
              </a:ext>
            </a:extLst>
          </p:cNvPr>
          <p:cNvSpPr txBox="1"/>
          <p:nvPr/>
        </p:nvSpPr>
        <p:spPr>
          <a:xfrm>
            <a:off x="2309365" y="8415700"/>
            <a:ext cx="23417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[ </a:t>
            </a:r>
            <a:r>
              <a:rPr lang="ko-KR" altLang="en-US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청주 복대 함소아 한의원 </a:t>
            </a:r>
            <a:r>
              <a:rPr lang="en-US" altLang="ko-KR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]</a:t>
            </a:r>
          </a:p>
          <a:p>
            <a:pPr algn="ctr"/>
            <a:r>
              <a:rPr lang="ko-KR" altLang="en-US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☎</a:t>
            </a:r>
            <a:r>
              <a:rPr lang="en-US" altLang="ko-KR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) 043-276-1075</a:t>
            </a:r>
            <a:endParaRPr lang="ko-KR" altLang="en-US" dirty="0">
              <a:latin typeface="a어린왕자L" panose="02020600000000000000" pitchFamily="18" charset="-127"/>
              <a:ea typeface="a어린왕자L" panose="02020600000000000000" pitchFamily="18" charset="-12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B58E8AF6-94D5-4924-809A-36C34573C911}"/>
              </a:ext>
            </a:extLst>
          </p:cNvPr>
          <p:cNvSpPr txBox="1"/>
          <p:nvPr/>
        </p:nvSpPr>
        <p:spPr>
          <a:xfrm>
            <a:off x="68354" y="7940474"/>
            <a:ext cx="6858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700" b="1" dirty="0">
                <a:solidFill>
                  <a:srgbClr val="209895"/>
                </a:solidFill>
                <a:latin typeface="a서커스유랑단" panose="02020600000000000000" pitchFamily="18" charset="-127"/>
                <a:ea typeface="a서커스유랑단" panose="02020600000000000000" pitchFamily="18" charset="-127"/>
              </a:rPr>
              <a:t>♥</a:t>
            </a:r>
            <a:r>
              <a:rPr lang="ko-KR" altLang="en-US" sz="2300" dirty="0">
                <a:solidFill>
                  <a:srgbClr val="FF0066"/>
                </a:solidFill>
                <a:latin typeface="a곰발바닥" panose="02020600000000000000" pitchFamily="18" charset="-127"/>
                <a:ea typeface="a곰발바닥" panose="02020600000000000000" pitchFamily="18" charset="-127"/>
              </a:rPr>
              <a:t> </a:t>
            </a:r>
            <a:r>
              <a:rPr lang="ko-KR" altLang="en-US" sz="2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점심시간 </a:t>
            </a:r>
            <a:r>
              <a:rPr lang="en-US" altLang="ko-KR" sz="2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12</a:t>
            </a:r>
            <a:r>
              <a:rPr lang="ko-KR" altLang="en-US" sz="2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시 </a:t>
            </a:r>
            <a:r>
              <a:rPr lang="en-US" altLang="ko-KR" sz="2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30</a:t>
            </a:r>
            <a:r>
              <a:rPr lang="ko-KR" altLang="en-US" sz="2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분</a:t>
            </a:r>
            <a:r>
              <a:rPr lang="en-US" altLang="ko-KR" sz="2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~2</a:t>
            </a:r>
            <a:r>
              <a:rPr lang="ko-KR" altLang="en-US" sz="2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시 </a:t>
            </a:r>
            <a:r>
              <a:rPr lang="en-US" altLang="ko-KR" sz="2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( </a:t>
            </a:r>
            <a:r>
              <a:rPr lang="ko-KR" altLang="en-US" sz="2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토요일</a:t>
            </a:r>
            <a:r>
              <a:rPr lang="en-US" altLang="ko-KR" sz="2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/</a:t>
            </a:r>
            <a:r>
              <a:rPr lang="ko-KR" altLang="en-US" sz="2300" dirty="0">
                <a:latin typeface="a어린왕자L" panose="02020600000000000000" pitchFamily="18" charset="-127"/>
                <a:ea typeface="a어린왕자L" panose="02020600000000000000" pitchFamily="18" charset="-127"/>
              </a:rPr>
              <a:t>공휴일은 점심시간 없어요 </a:t>
            </a:r>
            <a:r>
              <a:rPr lang="ko-KR" altLang="en-US" sz="2700" b="1" dirty="0">
                <a:solidFill>
                  <a:srgbClr val="209895"/>
                </a:solidFill>
                <a:latin typeface="a서커스유랑단" panose="02020600000000000000" pitchFamily="18" charset="-127"/>
                <a:ea typeface="a서커스유랑단" panose="02020600000000000000" pitchFamily="18" charset="-127"/>
              </a:rPr>
              <a:t>♥</a:t>
            </a:r>
            <a:endParaRPr lang="en-US" altLang="ko-KR" sz="2700" dirty="0">
              <a:solidFill>
                <a:srgbClr val="209895"/>
              </a:solidFill>
              <a:latin typeface="a공주를부탁해" panose="02020600000000000000" pitchFamily="18" charset="-127"/>
              <a:ea typeface="a공주를부탁해" panose="02020600000000000000" pitchFamily="18" charset="-127"/>
            </a:endParaRPr>
          </a:p>
        </p:txBody>
      </p:sp>
      <p:pic>
        <p:nvPicPr>
          <p:cNvPr id="11" name="그림 10">
            <a:extLst>
              <a:ext uri="{FF2B5EF4-FFF2-40B4-BE49-F238E27FC236}">
                <a16:creationId xmlns="" xmlns:a16="http://schemas.microsoft.com/office/drawing/2014/main" id="{342793DB-F87F-4464-A76A-421CE41CB2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83" y="167222"/>
            <a:ext cx="1452078" cy="1909297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332" y="293834"/>
            <a:ext cx="1400855" cy="1807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68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xmlns="" id="{83A8B939-7E19-4AD3-B7F8-1A6BB34B2624}"/>
              </a:ext>
            </a:extLst>
          </p:cNvPr>
          <p:cNvSpPr/>
          <p:nvPr/>
        </p:nvSpPr>
        <p:spPr>
          <a:xfrm>
            <a:off x="0" y="7818"/>
            <a:ext cx="6858000" cy="9103525"/>
          </a:xfrm>
          <a:prstGeom prst="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xmlns="" id="{7B3E03BA-1898-4062-AFF3-6E34D6577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678982"/>
              </p:ext>
            </p:extLst>
          </p:nvPr>
        </p:nvGraphicFramePr>
        <p:xfrm>
          <a:off x="204042" y="2122483"/>
          <a:ext cx="6406372" cy="746442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915196">
                  <a:extLst>
                    <a:ext uri="{9D8B030D-6E8A-4147-A177-3AD203B41FA5}">
                      <a16:colId xmlns:a16="http://schemas.microsoft.com/office/drawing/2014/main" xmlns="" val="627084170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3180253379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306064320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755798739"/>
                    </a:ext>
                  </a:extLst>
                </a:gridCol>
                <a:gridCol w="919578">
                  <a:extLst>
                    <a:ext uri="{9D8B030D-6E8A-4147-A177-3AD203B41FA5}">
                      <a16:colId xmlns:a16="http://schemas.microsoft.com/office/drawing/2014/main" xmlns="" val="3711356079"/>
                    </a:ext>
                  </a:extLst>
                </a:gridCol>
                <a:gridCol w="910814">
                  <a:extLst>
                    <a:ext uri="{9D8B030D-6E8A-4147-A177-3AD203B41FA5}">
                      <a16:colId xmlns:a16="http://schemas.microsoft.com/office/drawing/2014/main" xmlns="" val="1200754112"/>
                    </a:ext>
                  </a:extLst>
                </a:gridCol>
                <a:gridCol w="915196">
                  <a:extLst>
                    <a:ext uri="{9D8B030D-6E8A-4147-A177-3AD203B41FA5}">
                      <a16:colId xmlns:a16="http://schemas.microsoft.com/office/drawing/2014/main" xmlns="" val="2026761429"/>
                    </a:ext>
                  </a:extLst>
                </a:gridCol>
              </a:tblGrid>
              <a:tr h="7464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/>
                        <a:t>일</a:t>
                      </a:r>
                      <a:endParaRPr lang="ko-KR" altLang="en-US" sz="2000" b="0" dirty="0">
                        <a:solidFill>
                          <a:srgbClr val="FF0000"/>
                        </a:solidFill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/>
                        <a:t>월</a:t>
                      </a:r>
                      <a:endParaRPr lang="en-US" altLang="ko-KR" sz="2000" b="0" dirty="0"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/>
                        <a:t>화</a:t>
                      </a:r>
                      <a:endParaRPr lang="en-US" altLang="ko-KR" sz="2000" b="0" dirty="0"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/>
                        <a:t>수</a:t>
                      </a:r>
                      <a:endParaRPr lang="ko-KR" altLang="en-US" sz="2000" b="0" dirty="0"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/>
                        <a:t>목</a:t>
                      </a:r>
                      <a:endParaRPr lang="en-US" altLang="ko-KR" sz="2000" dirty="0"/>
                    </a:p>
                    <a:p>
                      <a:pPr algn="ctr" latinLnBrk="1"/>
                      <a:endParaRPr lang="en-US" altLang="ko-KR" sz="2000" b="0" dirty="0"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/>
                        <a:t>금</a:t>
                      </a:r>
                      <a:endParaRPr lang="ko-KR" altLang="en-US" sz="2000" b="0" dirty="0"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/>
                        <a:t>토</a:t>
                      </a:r>
                      <a:endParaRPr lang="ko-KR" altLang="en-US" sz="2000" b="0" dirty="0">
                        <a:latin typeface="HY나무B" panose="02030600000101010101" pitchFamily="18" charset="-127"/>
                        <a:ea typeface="HY나무B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46823383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xmlns="" id="{AAF6E92B-1DA7-44BB-BA60-6A509A63F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972139"/>
              </p:ext>
            </p:extLst>
          </p:nvPr>
        </p:nvGraphicFramePr>
        <p:xfrm>
          <a:off x="205174" y="2543691"/>
          <a:ext cx="6413340" cy="5329294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916055">
                  <a:extLst>
                    <a:ext uri="{9D8B030D-6E8A-4147-A177-3AD203B41FA5}">
                      <a16:colId xmlns:a16="http://schemas.microsoft.com/office/drawing/2014/main" xmlns="" val="427915854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xmlns="" val="3671484348"/>
                    </a:ext>
                  </a:extLst>
                </a:gridCol>
                <a:gridCol w="936172">
                  <a:extLst>
                    <a:ext uri="{9D8B030D-6E8A-4147-A177-3AD203B41FA5}">
                      <a16:colId xmlns:a16="http://schemas.microsoft.com/office/drawing/2014/main" xmlns="" val="208247546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xmlns="" val="3761617842"/>
                    </a:ext>
                  </a:extLst>
                </a:gridCol>
                <a:gridCol w="936171">
                  <a:extLst>
                    <a:ext uri="{9D8B030D-6E8A-4147-A177-3AD203B41FA5}">
                      <a16:colId xmlns:a16="http://schemas.microsoft.com/office/drawing/2014/main" xmlns="" val="2212574621"/>
                    </a:ext>
                  </a:extLst>
                </a:gridCol>
                <a:gridCol w="881743">
                  <a:extLst>
                    <a:ext uri="{9D8B030D-6E8A-4147-A177-3AD203B41FA5}">
                      <a16:colId xmlns:a16="http://schemas.microsoft.com/office/drawing/2014/main" xmlns="" val="373579343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831489616"/>
                    </a:ext>
                  </a:extLst>
                </a:gridCol>
              </a:tblGrid>
              <a:tr h="940174">
                <a:tc>
                  <a:txBody>
                    <a:bodyPr/>
                    <a:lstStyle/>
                    <a:p>
                      <a:pPr latinLnBrk="1"/>
                      <a:endParaRPr lang="ko-KR" altLang="en-US" sz="1800" b="1" dirty="0">
                        <a:solidFill>
                          <a:schemeClr val="tx1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800" b="1" dirty="0">
                        <a:solidFill>
                          <a:schemeClr val="tx1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sz="1800" b="1" dirty="0">
                        <a:solidFill>
                          <a:schemeClr val="tx1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800" b="1" dirty="0" smtClean="0">
                        <a:solidFill>
                          <a:schemeClr val="tx1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1</a:t>
                      </a:r>
                    </a:p>
                    <a:p>
                      <a:pPr latinLnBrk="1"/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   </a:t>
                      </a:r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2</a:t>
                      </a:r>
                    </a:p>
                    <a:p>
                      <a:pPr latinLnBrk="1"/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    </a:t>
                      </a:r>
                      <a:endParaRPr lang="ko-KR" altLang="en-US" sz="1600" b="1" dirty="0">
                        <a:solidFill>
                          <a:srgbClr val="FF0000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3</a:t>
                      </a:r>
                      <a:r>
                        <a:rPr lang="en-US" altLang="ko-KR" sz="1800" b="1" baseline="0" dirty="0" smtClean="0">
                          <a:solidFill>
                            <a:srgbClr val="FF0000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 </a:t>
                      </a:r>
                      <a:r>
                        <a:rPr lang="ko-KR" altLang="en-US" sz="1500" b="1" baseline="0" dirty="0" smtClean="0">
                          <a:solidFill>
                            <a:srgbClr val="FF0000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개천절</a:t>
                      </a:r>
                      <a:endParaRPr lang="en-US" altLang="ko-KR" sz="1800" b="1" dirty="0" smtClean="0">
                        <a:solidFill>
                          <a:srgbClr val="FF0000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3313296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4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5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6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7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154DFF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도</a:t>
                      </a:r>
                      <a:r>
                        <a:rPr lang="ko-KR" altLang="en-US" sz="1600" b="1" i="0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원장님</a:t>
                      </a:r>
                      <a:endParaRPr lang="en-US" altLang="ko-KR" sz="1600" b="1" i="0" dirty="0" smtClean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휴진</a:t>
                      </a:r>
                      <a:endParaRPr lang="en-US" altLang="ko-KR" sz="1800" b="1" i="0" dirty="0" smtClean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8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권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휴진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9</a:t>
                      </a:r>
                    </a:p>
                    <a:p>
                      <a:pPr latinLnBrk="1"/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한글날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  <a:p>
                      <a:pPr latinLnBrk="1"/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단축진료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154DFF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10</a:t>
                      </a:r>
                      <a:endParaRPr lang="ko-KR" altLang="en-US" sz="1800" b="1" dirty="0">
                        <a:solidFill>
                          <a:srgbClr val="154DFF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92739128"/>
                  </a:ext>
                </a:extLst>
              </a:tr>
              <a:tr h="90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11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12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13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14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154DFF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도</a:t>
                      </a:r>
                      <a:r>
                        <a:rPr lang="ko-KR" altLang="en-US" sz="1600" b="1" i="0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원장님</a:t>
                      </a:r>
                      <a:endParaRPr lang="en-US" altLang="ko-KR" sz="1600" b="1" i="0" dirty="0" smtClean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휴진</a:t>
                      </a:r>
                      <a:endParaRPr lang="en-US" altLang="ko-KR" sz="1600" b="1" i="0" dirty="0" smtClean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15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권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휴진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16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154DFF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17</a:t>
                      </a:r>
                      <a:endParaRPr lang="ko-KR" altLang="en-US" sz="1800" b="1" dirty="0">
                        <a:solidFill>
                          <a:srgbClr val="154DFF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55349647"/>
                  </a:ext>
                </a:extLst>
              </a:tr>
              <a:tr h="97546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18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19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20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21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154DFF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도</a:t>
                      </a:r>
                      <a:r>
                        <a:rPr lang="ko-KR" altLang="en-US" sz="1600" b="1" i="0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원장님</a:t>
                      </a:r>
                      <a:endParaRPr lang="en-US" altLang="ko-KR" sz="1600" b="1" i="0" dirty="0" smtClean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휴진</a:t>
                      </a:r>
                      <a:endParaRPr lang="en-US" altLang="ko-KR" sz="1600" b="1" i="0" dirty="0" smtClean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22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권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휴진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23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154DFF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24</a:t>
                      </a:r>
                      <a:endParaRPr lang="ko-KR" altLang="en-US" sz="1800" b="1" dirty="0">
                        <a:solidFill>
                          <a:srgbClr val="154DFF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5222389"/>
                  </a:ext>
                </a:extLst>
              </a:tr>
              <a:tr h="94610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25</a:t>
                      </a:r>
                      <a:endParaRPr lang="ko-KR" altLang="en-US" sz="1800" b="1" dirty="0">
                        <a:solidFill>
                          <a:srgbClr val="FF0000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26</a:t>
                      </a:r>
                      <a:endParaRPr lang="en-US" altLang="ko-KR" sz="1800" b="1" dirty="0">
                        <a:solidFill>
                          <a:schemeClr val="tx1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28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154DFF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도</a:t>
                      </a:r>
                      <a:r>
                        <a:rPr lang="ko-KR" altLang="en-US" sz="1600" b="1" i="0" dirty="0" smtClean="0">
                          <a:solidFill>
                            <a:schemeClr val="tx1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원장님</a:t>
                      </a:r>
                      <a:endParaRPr lang="en-US" altLang="ko-KR" sz="1600" b="1" i="0" dirty="0" smtClean="0">
                        <a:solidFill>
                          <a:schemeClr val="tx1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i="0" dirty="0" smtClean="0">
                          <a:solidFill>
                            <a:srgbClr val="FF0000"/>
                          </a:solidFill>
                          <a:latin typeface="a어린왕자L" panose="02020600000000000000" pitchFamily="18" charset="-127"/>
                          <a:ea typeface="a어린왕자L" panose="02020600000000000000" pitchFamily="18" charset="-127"/>
                        </a:rPr>
                        <a:t>휴진</a:t>
                      </a:r>
                      <a:endParaRPr lang="en-US" altLang="ko-KR" sz="1600" b="1" i="0" dirty="0" smtClean="0">
                        <a:solidFill>
                          <a:srgbClr val="FF0000"/>
                        </a:solidFill>
                        <a:latin typeface="a어린왕자L" panose="02020600000000000000" pitchFamily="18" charset="-127"/>
                        <a:ea typeface="a어린왕자L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29</a:t>
                      </a:r>
                    </a:p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smtClean="0">
                          <a:solidFill>
                            <a:srgbClr val="FF33CC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권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원장님 </a:t>
                      </a:r>
                      <a:r>
                        <a:rPr lang="ko-KR" altLang="en-US" sz="1600" b="1" dirty="0" smtClean="0">
                          <a:solidFill>
                            <a:srgbClr val="FF0000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휴진</a:t>
                      </a:r>
                      <a:endParaRPr lang="en-US" altLang="ko-KR" sz="1600" b="1" dirty="0" smtClean="0">
                        <a:solidFill>
                          <a:srgbClr val="FF0000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30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rgbClr val="154DFF"/>
                          </a:solidFill>
                          <a:latin typeface="a어린왕자M" panose="02020600000000000000" pitchFamily="18" charset="-127"/>
                          <a:ea typeface="a어린왕자M" panose="02020600000000000000" pitchFamily="18" charset="-127"/>
                        </a:rPr>
                        <a:t>31</a:t>
                      </a:r>
                      <a:endParaRPr lang="ko-KR" altLang="en-US" sz="1800" b="1" dirty="0">
                        <a:solidFill>
                          <a:srgbClr val="154DFF"/>
                        </a:solidFill>
                        <a:latin typeface="a어린왕자M" panose="02020600000000000000" pitchFamily="18" charset="-127"/>
                        <a:ea typeface="a어린왕자M" panose="02020600000000000000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5776262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4B50085-5BCA-41B0-9D57-7FB91EE95333}"/>
              </a:ext>
            </a:extLst>
          </p:cNvPr>
          <p:cNvSpPr txBox="1"/>
          <p:nvPr/>
        </p:nvSpPr>
        <p:spPr>
          <a:xfrm>
            <a:off x="1526916" y="29589"/>
            <a:ext cx="36631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dirty="0">
                <a:latin typeface="HY나무B" panose="02030600000101010101" pitchFamily="18" charset="-127"/>
                <a:ea typeface="HY나무B" panose="02030600000101010101" pitchFamily="18" charset="-127"/>
              </a:rPr>
              <a:t>청주 복대 </a:t>
            </a:r>
            <a:endParaRPr lang="en-US" altLang="ko-KR" sz="4000" dirty="0">
              <a:latin typeface="HY나무B" panose="02030600000101010101" pitchFamily="18" charset="-127"/>
              <a:ea typeface="HY나무B" panose="02030600000101010101" pitchFamily="18" charset="-127"/>
            </a:endParaRPr>
          </a:p>
          <a:p>
            <a:pPr algn="ctr"/>
            <a:r>
              <a:rPr lang="ko-KR" altLang="en-US" sz="4000" dirty="0">
                <a:latin typeface="HY나무B" panose="02030600000101010101" pitchFamily="18" charset="-127"/>
                <a:ea typeface="HY나무B" panose="02030600000101010101" pitchFamily="18" charset="-127"/>
              </a:rPr>
              <a:t>함소아한의원</a:t>
            </a:r>
            <a:endParaRPr lang="en-US" altLang="ko-KR" sz="4000" dirty="0">
              <a:latin typeface="HY나무B" panose="02030600000101010101" pitchFamily="18" charset="-127"/>
              <a:ea typeface="HY나무B" panose="02030600000101010101" pitchFamily="18" charset="-127"/>
            </a:endParaRPr>
          </a:p>
          <a:p>
            <a:pPr algn="ctr"/>
            <a:r>
              <a:rPr lang="en-US" altLang="ko-KR" sz="4000" dirty="0">
                <a:latin typeface="HY나무B" panose="02030600000101010101" pitchFamily="18" charset="-127"/>
                <a:ea typeface="HY나무B" panose="02030600000101010101" pitchFamily="18" charset="-127"/>
              </a:rPr>
              <a:t> </a:t>
            </a:r>
            <a:r>
              <a:rPr lang="en-US" altLang="ko-KR" sz="4000" dirty="0" smtClean="0">
                <a:latin typeface="HY나무B" panose="02030600000101010101" pitchFamily="18" charset="-127"/>
                <a:ea typeface="HY나무B" panose="02030600000101010101" pitchFamily="18" charset="-127"/>
              </a:rPr>
              <a:t>10</a:t>
            </a:r>
            <a:r>
              <a:rPr lang="ko-KR" altLang="en-US" sz="4000" dirty="0" smtClean="0">
                <a:latin typeface="HY나무B" panose="02030600000101010101" pitchFamily="18" charset="-127"/>
                <a:ea typeface="HY나무B" panose="02030600000101010101" pitchFamily="18" charset="-127"/>
              </a:rPr>
              <a:t>월 진료안내 </a:t>
            </a:r>
            <a:endParaRPr lang="ko-KR" altLang="en-US" sz="4000" dirty="0">
              <a:latin typeface="HY나무B" panose="02030600000101010101" pitchFamily="18" charset="-127"/>
              <a:ea typeface="HY나무B" panose="02030600000101010101" pitchFamily="18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8BA6B90-3F15-4594-8D0C-57688EFF5D06}"/>
              </a:ext>
            </a:extLst>
          </p:cNvPr>
          <p:cNvSpPr txBox="1"/>
          <p:nvPr/>
        </p:nvSpPr>
        <p:spPr>
          <a:xfrm>
            <a:off x="68354" y="7437607"/>
            <a:ext cx="66321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>
                <a:solidFill>
                  <a:srgbClr val="FFC000"/>
                </a:solidFill>
                <a:latin typeface="HY나무B" panose="02030600000101010101" pitchFamily="18" charset="-127"/>
                <a:ea typeface="HY나무B" panose="02030600000101010101" pitchFamily="18" charset="-127"/>
              </a:rPr>
              <a:t>♥</a:t>
            </a:r>
            <a:r>
              <a:rPr lang="ko-KR" altLang="en-US" dirty="0">
                <a:solidFill>
                  <a:srgbClr val="FFC000"/>
                </a:solidFill>
                <a:latin typeface="HY나무B" panose="02030600000101010101" pitchFamily="18" charset="-127"/>
                <a:ea typeface="HY나무B" panose="02030600000101010101" pitchFamily="18" charset="-127"/>
              </a:rPr>
              <a:t> 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평일 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10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시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~6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시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30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분 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( 6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시 접수마감 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) </a:t>
            </a:r>
            <a:r>
              <a:rPr lang="ko-KR" altLang="en-US" b="1" dirty="0">
                <a:solidFill>
                  <a:srgbClr val="FFC000"/>
                </a:solidFill>
                <a:latin typeface="HY나무B" panose="02030600000101010101" pitchFamily="18" charset="-127"/>
                <a:ea typeface="HY나무B" panose="02030600000101010101" pitchFamily="18" charset="-127"/>
              </a:rPr>
              <a:t>♥</a:t>
            </a:r>
            <a:endParaRPr lang="en-US" altLang="ko-KR" dirty="0">
              <a:solidFill>
                <a:srgbClr val="FFC000"/>
              </a:solidFill>
              <a:latin typeface="HY나무B" panose="02030600000101010101" pitchFamily="18" charset="-127"/>
              <a:ea typeface="HY나무B" panose="02030600000101010101" pitchFamily="18" charset="-127"/>
            </a:endParaRPr>
          </a:p>
          <a:p>
            <a:pPr algn="ctr"/>
            <a:r>
              <a:rPr lang="ko-KR" altLang="en-US" b="1" dirty="0">
                <a:solidFill>
                  <a:srgbClr val="FFC000"/>
                </a:solidFill>
                <a:latin typeface="HY나무B" panose="02030600000101010101" pitchFamily="18" charset="-127"/>
                <a:ea typeface="HY나무B" panose="02030600000101010101" pitchFamily="18" charset="-127"/>
              </a:rPr>
              <a:t>♥</a:t>
            </a:r>
            <a:r>
              <a:rPr lang="ko-KR" altLang="en-US" b="1" dirty="0">
                <a:solidFill>
                  <a:schemeClr val="accent4"/>
                </a:solidFill>
                <a:latin typeface="HY나무B" panose="02030600000101010101" pitchFamily="18" charset="-127"/>
                <a:ea typeface="HY나무B" panose="02030600000101010101" pitchFamily="18" charset="-127"/>
              </a:rPr>
              <a:t> 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토요일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/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공휴일 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9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시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~3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시 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( 2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시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30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분 접수마감 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) </a:t>
            </a:r>
            <a:r>
              <a:rPr lang="ko-KR" altLang="en-US" b="1" dirty="0">
                <a:solidFill>
                  <a:srgbClr val="FFC000"/>
                </a:solidFill>
                <a:latin typeface="HY나무B" panose="02030600000101010101" pitchFamily="18" charset="-127"/>
                <a:ea typeface="HY나무B" panose="02030600000101010101" pitchFamily="18" charset="-127"/>
              </a:rPr>
              <a:t>♥</a:t>
            </a:r>
            <a:endParaRPr lang="en-US" altLang="ko-KR" dirty="0">
              <a:solidFill>
                <a:srgbClr val="FFC000"/>
              </a:solidFill>
              <a:latin typeface="HY나무B" panose="02030600000101010101" pitchFamily="18" charset="-127"/>
              <a:ea typeface="HY나무B" panose="02030600000101010101" pitchFamily="18" charset="-127"/>
            </a:endParaRPr>
          </a:p>
          <a:p>
            <a:endParaRPr lang="en-US" altLang="ko-KR" sz="2000" dirty="0">
              <a:latin typeface="HY나무B" panose="02030600000101010101" pitchFamily="18" charset="-127"/>
              <a:ea typeface="HY나무B" panose="02030600000101010101" pitchFamily="18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D40DE0F-3CD4-4253-82B6-00EFF92C9823}"/>
              </a:ext>
            </a:extLst>
          </p:cNvPr>
          <p:cNvSpPr txBox="1"/>
          <p:nvPr/>
        </p:nvSpPr>
        <p:spPr>
          <a:xfrm>
            <a:off x="1831185" y="8437705"/>
            <a:ext cx="32633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latin typeface="HY나무B" panose="02030600000101010101" pitchFamily="18" charset="-127"/>
                <a:ea typeface="HY나무B" panose="02030600000101010101" pitchFamily="18" charset="-127"/>
              </a:rPr>
              <a:t>[ </a:t>
            </a:r>
            <a:r>
              <a:rPr lang="ko-KR" altLang="en-US" sz="1600" dirty="0">
                <a:latin typeface="HY나무B" panose="02030600000101010101" pitchFamily="18" charset="-127"/>
                <a:ea typeface="HY나무B" panose="02030600000101010101" pitchFamily="18" charset="-127"/>
              </a:rPr>
              <a:t>청주 복대 </a:t>
            </a:r>
            <a:r>
              <a:rPr lang="ko-KR" altLang="en-US" sz="1600" dirty="0" err="1" smtClean="0">
                <a:latin typeface="HY나무B" panose="02030600000101010101" pitchFamily="18" charset="-127"/>
                <a:ea typeface="HY나무B" panose="02030600000101010101" pitchFamily="18" charset="-127"/>
              </a:rPr>
              <a:t>함소아한의원</a:t>
            </a:r>
            <a:r>
              <a:rPr lang="ko-KR" altLang="en-US" sz="1600" dirty="0" smtClean="0">
                <a:latin typeface="HY나무B" panose="02030600000101010101" pitchFamily="18" charset="-127"/>
                <a:ea typeface="HY나무B" panose="02030600000101010101" pitchFamily="18" charset="-127"/>
              </a:rPr>
              <a:t> </a:t>
            </a:r>
            <a:r>
              <a:rPr lang="en-US" altLang="ko-KR" sz="1600" dirty="0">
                <a:latin typeface="HY나무B" panose="02030600000101010101" pitchFamily="18" charset="-127"/>
                <a:ea typeface="HY나무B" panose="02030600000101010101" pitchFamily="18" charset="-127"/>
              </a:rPr>
              <a:t>]</a:t>
            </a:r>
          </a:p>
          <a:p>
            <a:pPr algn="ctr"/>
            <a:r>
              <a:rPr lang="ko-KR" altLang="en-US" sz="1600" dirty="0">
                <a:latin typeface="HY나무B" panose="02030600000101010101" pitchFamily="18" charset="-127"/>
                <a:ea typeface="HY나무B" panose="02030600000101010101" pitchFamily="18" charset="-127"/>
              </a:rPr>
              <a:t>☎</a:t>
            </a:r>
            <a:r>
              <a:rPr lang="en-US" altLang="ko-KR" sz="1600" dirty="0">
                <a:latin typeface="HY나무B" panose="02030600000101010101" pitchFamily="18" charset="-127"/>
                <a:ea typeface="HY나무B" panose="02030600000101010101" pitchFamily="18" charset="-127"/>
              </a:rPr>
              <a:t>) 043-276-1075</a:t>
            </a:r>
            <a:endParaRPr lang="ko-KR" altLang="en-US" sz="1600" dirty="0">
              <a:latin typeface="HY나무B" panose="02030600000101010101" pitchFamily="18" charset="-127"/>
              <a:ea typeface="HY나무B" panose="02030600000101010101" pitchFamily="18" charset="-12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58E8AF6-94D5-4924-809A-36C34573C911}"/>
              </a:ext>
            </a:extLst>
          </p:cNvPr>
          <p:cNvSpPr txBox="1"/>
          <p:nvPr/>
        </p:nvSpPr>
        <p:spPr>
          <a:xfrm>
            <a:off x="68354" y="8022382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>
                <a:solidFill>
                  <a:srgbClr val="FFC000"/>
                </a:solidFill>
                <a:latin typeface="HY나무B" panose="02030600000101010101" pitchFamily="18" charset="-127"/>
                <a:ea typeface="HY나무B" panose="02030600000101010101" pitchFamily="18" charset="-127"/>
              </a:rPr>
              <a:t>♥</a:t>
            </a:r>
            <a:r>
              <a:rPr lang="ko-KR" altLang="en-US" dirty="0">
                <a:solidFill>
                  <a:srgbClr val="FF0066"/>
                </a:solidFill>
                <a:latin typeface="HY나무B" panose="02030600000101010101" pitchFamily="18" charset="-127"/>
                <a:ea typeface="HY나무B" panose="02030600000101010101" pitchFamily="18" charset="-127"/>
              </a:rPr>
              <a:t> 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점심시간 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12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시 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30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분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~2</a:t>
            </a:r>
            <a:r>
              <a:rPr lang="ko-KR" altLang="en-US" dirty="0" smtClean="0">
                <a:latin typeface="HY나무B" panose="02030600000101010101" pitchFamily="18" charset="-127"/>
                <a:ea typeface="HY나무B" panose="02030600000101010101" pitchFamily="18" charset="-127"/>
              </a:rPr>
              <a:t>시</a:t>
            </a:r>
            <a:r>
              <a:rPr lang="en-US" altLang="ko-KR" dirty="0" smtClean="0">
                <a:latin typeface="HY나무B" panose="02030600000101010101" pitchFamily="18" charset="-127"/>
                <a:ea typeface="HY나무B" panose="02030600000101010101" pitchFamily="18" charset="-127"/>
              </a:rPr>
              <a:t>( 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토요일</a:t>
            </a:r>
            <a:r>
              <a:rPr lang="en-US" altLang="ko-KR" dirty="0">
                <a:latin typeface="HY나무B" panose="02030600000101010101" pitchFamily="18" charset="-127"/>
                <a:ea typeface="HY나무B" panose="02030600000101010101" pitchFamily="18" charset="-127"/>
              </a:rPr>
              <a:t>/</a:t>
            </a:r>
            <a:r>
              <a:rPr lang="ko-KR" altLang="en-US" dirty="0">
                <a:latin typeface="HY나무B" panose="02030600000101010101" pitchFamily="18" charset="-127"/>
                <a:ea typeface="HY나무B" panose="02030600000101010101" pitchFamily="18" charset="-127"/>
              </a:rPr>
              <a:t>공휴일은 점심시간 없어요 </a:t>
            </a:r>
            <a:r>
              <a:rPr lang="ko-KR" altLang="en-US" b="1" dirty="0">
                <a:solidFill>
                  <a:srgbClr val="FFC000"/>
                </a:solidFill>
                <a:latin typeface="HY나무B" panose="02030600000101010101" pitchFamily="18" charset="-127"/>
                <a:ea typeface="HY나무B" panose="02030600000101010101" pitchFamily="18" charset="-127"/>
              </a:rPr>
              <a:t>♥</a:t>
            </a:r>
            <a:endParaRPr lang="en-US" altLang="ko-KR" dirty="0">
              <a:solidFill>
                <a:srgbClr val="FFC000"/>
              </a:solidFill>
              <a:latin typeface="HY나무B" panose="02030600000101010101" pitchFamily="18" charset="-127"/>
              <a:ea typeface="HY나무B" panose="02030600000101010101" pitchFamily="18" charset="-127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83457"/>
            <a:ext cx="1651797" cy="197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2914" y="102467"/>
            <a:ext cx="161796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왼쪽/오른쪽 화살표 10"/>
          <p:cNvSpPr/>
          <p:nvPr/>
        </p:nvSpPr>
        <p:spPr>
          <a:xfrm>
            <a:off x="3875521" y="3233056"/>
            <a:ext cx="2735353" cy="206829"/>
          </a:xfrm>
          <a:prstGeom prst="left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017489" y="2808943"/>
            <a:ext cx="298247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solidFill>
                  <a:srgbClr val="FF0000"/>
                </a:solidFill>
                <a:latin typeface="a어린이날M" panose="02020600000000000000" pitchFamily="18" charset="-127"/>
                <a:ea typeface="a어린이날M" panose="02020600000000000000" pitchFamily="18" charset="-127"/>
              </a:rPr>
              <a:t>추  석  연  </a:t>
            </a:r>
            <a:r>
              <a:rPr lang="ko-KR" altLang="en-US" sz="2400" dirty="0" err="1" smtClean="0">
                <a:solidFill>
                  <a:srgbClr val="FF0000"/>
                </a:solidFill>
                <a:latin typeface="a어린이날M" panose="02020600000000000000" pitchFamily="18" charset="-127"/>
                <a:ea typeface="a어린이날M" panose="02020600000000000000" pitchFamily="18" charset="-127"/>
              </a:rPr>
              <a:t>휴</a:t>
            </a:r>
            <a:r>
              <a:rPr lang="ko-KR" altLang="en-US" sz="2400" dirty="0" smtClean="0">
                <a:solidFill>
                  <a:srgbClr val="FF0000"/>
                </a:solidFill>
                <a:latin typeface="a어린이날M" panose="02020600000000000000" pitchFamily="18" charset="-127"/>
                <a:ea typeface="a어린이날M" panose="02020600000000000000" pitchFamily="18" charset="-127"/>
              </a:rPr>
              <a:t>  </a:t>
            </a:r>
            <a:r>
              <a:rPr lang="ko-KR" altLang="en-US" sz="2400" dirty="0" err="1" smtClean="0">
                <a:solidFill>
                  <a:srgbClr val="FF0000"/>
                </a:solidFill>
                <a:latin typeface="a어린이날M" panose="02020600000000000000" pitchFamily="18" charset="-127"/>
                <a:ea typeface="a어린이날M" panose="02020600000000000000" pitchFamily="18" charset="-127"/>
              </a:rPr>
              <a:t>휴</a:t>
            </a:r>
            <a:r>
              <a:rPr lang="ko-KR" altLang="en-US" sz="2400" dirty="0" smtClean="0">
                <a:solidFill>
                  <a:srgbClr val="FF0000"/>
                </a:solidFill>
                <a:latin typeface="a어린이날M" panose="02020600000000000000" pitchFamily="18" charset="-127"/>
                <a:ea typeface="a어린이날M" panose="02020600000000000000" pitchFamily="18" charset="-127"/>
              </a:rPr>
              <a:t>  진</a:t>
            </a:r>
            <a:endParaRPr lang="en-US" altLang="ko-KR" sz="2400" dirty="0" smtClean="0">
              <a:solidFill>
                <a:srgbClr val="FF0000"/>
              </a:solidFill>
              <a:latin typeface="a어린이날M" panose="02020600000000000000" pitchFamily="18" charset="-127"/>
              <a:ea typeface="a어린이날M" panose="02020600000000000000" pitchFamily="18" charset="-127"/>
            </a:endParaRPr>
          </a:p>
          <a:p>
            <a:endParaRPr lang="en-US" altLang="ko-KR" sz="2800" dirty="0" smtClean="0">
              <a:solidFill>
                <a:srgbClr val="FF0000"/>
              </a:solidFill>
              <a:latin typeface="a어린왕자B" pitchFamily="18" charset="-127"/>
              <a:ea typeface="a어린왕자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5682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2049</TotalTime>
  <Words>3729</Words>
  <Application>Microsoft Office PowerPoint</Application>
  <PresentationFormat>화면 슬라이드 쇼(4:3)</PresentationFormat>
  <Paragraphs>1613</Paragraphs>
  <Slides>27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27</vt:i4>
      </vt:variant>
    </vt:vector>
  </HeadingPairs>
  <TitlesOfParts>
    <vt:vector size="28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kyeongil do</cp:lastModifiedBy>
  <cp:revision>312</cp:revision>
  <cp:lastPrinted>2022-03-31T00:29:37Z</cp:lastPrinted>
  <dcterms:created xsi:type="dcterms:W3CDTF">2018-08-24T01:13:42Z</dcterms:created>
  <dcterms:modified xsi:type="dcterms:W3CDTF">2022-03-31T00:29:51Z</dcterms:modified>
</cp:coreProperties>
</file>